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2"/>
  </p:notesMasterIdLst>
  <p:handoutMasterIdLst>
    <p:handoutMasterId r:id="rId93"/>
  </p:handoutMasterIdLst>
  <p:sldIdLst>
    <p:sldId id="285" r:id="rId2"/>
    <p:sldId id="288" r:id="rId3"/>
    <p:sldId id="297" r:id="rId4"/>
    <p:sldId id="258" r:id="rId5"/>
    <p:sldId id="259" r:id="rId6"/>
    <p:sldId id="260" r:id="rId7"/>
    <p:sldId id="317" r:id="rId8"/>
    <p:sldId id="320" r:id="rId9"/>
    <p:sldId id="318" r:id="rId10"/>
    <p:sldId id="319" r:id="rId11"/>
    <p:sldId id="261" r:id="rId12"/>
    <p:sldId id="321" r:id="rId13"/>
    <p:sldId id="293" r:id="rId14"/>
    <p:sldId id="326" r:id="rId15"/>
    <p:sldId id="262" r:id="rId16"/>
    <p:sldId id="327" r:id="rId17"/>
    <p:sldId id="328" r:id="rId18"/>
    <p:sldId id="263" r:id="rId19"/>
    <p:sldId id="323" r:id="rId20"/>
    <p:sldId id="322" r:id="rId21"/>
    <p:sldId id="264" r:id="rId22"/>
    <p:sldId id="265" r:id="rId23"/>
    <p:sldId id="289" r:id="rId24"/>
    <p:sldId id="329" r:id="rId25"/>
    <p:sldId id="330" r:id="rId26"/>
    <p:sldId id="331" r:id="rId27"/>
    <p:sldId id="332" r:id="rId28"/>
    <p:sldId id="333" r:id="rId29"/>
    <p:sldId id="335" r:id="rId30"/>
    <p:sldId id="334" r:id="rId31"/>
    <p:sldId id="290" r:id="rId32"/>
    <p:sldId id="349" r:id="rId33"/>
    <p:sldId id="266" r:id="rId34"/>
    <p:sldId id="350" r:id="rId35"/>
    <p:sldId id="294" r:id="rId36"/>
    <p:sldId id="347" r:id="rId37"/>
    <p:sldId id="352" r:id="rId38"/>
    <p:sldId id="351" r:id="rId39"/>
    <p:sldId id="268" r:id="rId40"/>
    <p:sldId id="300" r:id="rId41"/>
    <p:sldId id="267" r:id="rId42"/>
    <p:sldId id="348" r:id="rId43"/>
    <p:sldId id="295" r:id="rId44"/>
    <p:sldId id="325" r:id="rId45"/>
    <p:sldId id="269" r:id="rId46"/>
    <p:sldId id="270" r:id="rId47"/>
    <p:sldId id="313" r:id="rId48"/>
    <p:sldId id="308" r:id="rId49"/>
    <p:sldId id="309" r:id="rId50"/>
    <p:sldId id="310" r:id="rId51"/>
    <p:sldId id="311" r:id="rId52"/>
    <p:sldId id="312" r:id="rId53"/>
    <p:sldId id="271" r:id="rId54"/>
    <p:sldId id="314" r:id="rId55"/>
    <p:sldId id="315" r:id="rId56"/>
    <p:sldId id="272" r:id="rId57"/>
    <p:sldId id="303" r:id="rId58"/>
    <p:sldId id="304" r:id="rId59"/>
    <p:sldId id="305" r:id="rId60"/>
    <p:sldId id="306" r:id="rId61"/>
    <p:sldId id="307" r:id="rId62"/>
    <p:sldId id="302" r:id="rId63"/>
    <p:sldId id="273" r:id="rId64"/>
    <p:sldId id="274" r:id="rId65"/>
    <p:sldId id="275" r:id="rId66"/>
    <p:sldId id="276" r:id="rId67"/>
    <p:sldId id="316" r:id="rId68"/>
    <p:sldId id="277" r:id="rId69"/>
    <p:sldId id="278" r:id="rId70"/>
    <p:sldId id="299" r:id="rId71"/>
    <p:sldId id="336" r:id="rId72"/>
    <p:sldId id="338" r:id="rId73"/>
    <p:sldId id="339" r:id="rId74"/>
    <p:sldId id="298" r:id="rId75"/>
    <p:sldId id="346" r:id="rId76"/>
    <p:sldId id="279" r:id="rId77"/>
    <p:sldId id="280" r:id="rId78"/>
    <p:sldId id="343" r:id="rId79"/>
    <p:sldId id="344" r:id="rId80"/>
    <p:sldId id="345" r:id="rId81"/>
    <p:sldId id="281" r:id="rId82"/>
    <p:sldId id="337" r:id="rId83"/>
    <p:sldId id="286" r:id="rId84"/>
    <p:sldId id="291" r:id="rId85"/>
    <p:sldId id="282" r:id="rId86"/>
    <p:sldId id="283" r:id="rId87"/>
    <p:sldId id="342" r:id="rId88"/>
    <p:sldId id="340" r:id="rId89"/>
    <p:sldId id="301" r:id="rId90"/>
    <p:sldId id="341" r:id="rId91"/>
  </p:sldIdLst>
  <p:sldSz cx="9144000" cy="6858000" type="screen4x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7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s-ES" sz="14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s-ES" sz="14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s-ES" sz="14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26EA2F12-8B83-4FAF-AF81-B1090AC989F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es-ES" sz="14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851CBC95-6601-4764-920F-BF89C26791A0}" type="slidenum">
              <a:rPr/>
              <a:pPr lvl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s-ES" sz="2000" b="0" i="0" u="none" strike="noStrike" kern="1200">
        <a:ln>
          <a:noFill/>
        </a:ln>
        <a:latin typeface="Liberation Sans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0" y="812800"/>
            <a:ext cx="0" cy="0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0" y="812800"/>
            <a:ext cx="0" cy="0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0" y="812800"/>
            <a:ext cx="0" cy="0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0" y="812800"/>
            <a:ext cx="0" cy="0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0" y="812800"/>
            <a:ext cx="0" cy="0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0F6FC6"/>
          </a:solidFill>
          <a:ln w="25560">
            <a:solidFill>
              <a:srgbClr val="085091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 Título"/>
          <p:cNvSpPr txBox="1">
            <a:spLocks noGrp="1"/>
          </p:cNvSpPr>
          <p:nvPr>
            <p:ph type="ctrTitle"/>
          </p:nvPr>
        </p:nvSpPr>
        <p:spPr>
          <a:xfrm>
            <a:off x="533520" y="1371599"/>
            <a:ext cx="7851600" cy="1828800"/>
          </a:xfrm>
        </p:spPr>
        <p:txBody>
          <a:bodyPr tIns="0" rIns="18360"/>
          <a:lstStyle>
            <a:lvl1pPr algn="r">
              <a:defRPr sz="5600" b="1">
                <a:solidFill>
                  <a:srgbClr val="4DE1EA"/>
                </a:solidFill>
                <a:effectLst>
                  <a:outerShdw dist="17961" dir="2700000">
                    <a:scrgbClr r="0" g="0" b="0"/>
                  </a:outerShdw>
                </a:effectLst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16 Subtítulo"/>
          <p:cNvSpPr txBox="1">
            <a:spLocks noGrp="1"/>
          </p:cNvSpPr>
          <p:nvPr>
            <p:ph type="subTitle" idx="1"/>
          </p:nvPr>
        </p:nvSpPr>
        <p:spPr>
          <a:xfrm>
            <a:off x="533520" y="3228480"/>
            <a:ext cx="7854840" cy="1752479"/>
          </a:xfrm>
        </p:spPr>
        <p:txBody>
          <a:bodyPr lIns="0" rIns="18360"/>
          <a:lstStyle>
            <a:lvl1pPr marL="0" marR="45720" indent="0" algn="r">
              <a:buNone/>
              <a:defRPr>
                <a:ln>
                  <a:noFill/>
                </a:ln>
                <a:solidFill>
                  <a:srgbClr val="FFFFFF"/>
                </a:solidFill>
                <a:latin typeface="Constantia" pitchFamily="18"/>
                <a:ea typeface="Microsoft YaHei" pitchFamily="2"/>
                <a:cs typeface="Mangal" pitchFamily="2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sp>
        <p:nvSpPr>
          <p:cNvPr id="4" name="29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18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26 Marcador de número de diapositiva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lvl="0"/>
            <a:fld id="{6FD81329-04CB-4A86-A809-28805395B40A}" type="slidenum">
              <a:rPr/>
              <a:pPr lvl="0"/>
              <a:t>‹#›</a:t>
            </a:fld>
            <a:endParaRPr lang="es-ES"/>
          </a:p>
        </p:txBody>
      </p:sp>
      <p:sp>
        <p:nvSpPr>
          <p:cNvPr id="7" name="Text Placeholder 6"/>
          <p:cNvSpPr txBox="1">
            <a:spLocks noGrp="1"/>
          </p:cNvSpPr>
          <p:nvPr>
            <p:ph type="body" idx="4294967295"/>
          </p:nvPr>
        </p:nvSpPr>
        <p:spPr>
          <a:xfrm>
            <a:off x="457200" y="1604520"/>
            <a:ext cx="8229240" cy="4526280"/>
          </a:xfrm>
        </p:spPr>
        <p:txBody>
          <a:bodyPr lIns="0" tIns="0" rIns="0" bIns="0"/>
          <a:lstStyle>
            <a:lvl1pPr>
              <a:spcBef>
                <a:spcPts val="0"/>
              </a:spcBef>
              <a:spcAft>
                <a:spcPts val="1417"/>
              </a:spcAft>
              <a:defRPr sz="3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</a:lstStyle>
          <a:p>
            <a:endParaRPr lang="es-E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type="title" idx="4294967295"/>
          </p:nvPr>
        </p:nvSpPr>
        <p:spPr>
          <a:xfrm>
            <a:off x="457200" y="1935000"/>
            <a:ext cx="8229600" cy="4389480"/>
          </a:xfrm>
        </p:spPr>
        <p:txBody>
          <a:bodyPr lIns="91440" rIns="91440" bIns="45720" anchor="t"/>
          <a:lstStyle>
            <a:lvl1pPr marL="272880" indent="-272880">
              <a:spcBef>
                <a:spcPts val="601"/>
              </a:spcBef>
              <a:buClr>
                <a:srgbClr val="0BD0D9"/>
              </a:buClr>
              <a:buSzPct val="95000"/>
              <a:buFont typeface="Wingdings 2" pitchFamily="18"/>
              <a:buChar char=""/>
              <a:defRPr sz="2600">
                <a:solidFill>
                  <a:srgbClr val="000000"/>
                </a:solidFill>
                <a:latin typeface="Constantia" pitchFamily="18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  <a:br>
              <a:rPr lang="es-ES"/>
            </a:br>
            <a:r>
              <a:rPr lang="es-ES"/>
              <a:t>Segundo nivel</a:t>
            </a:r>
            <a:br>
              <a:rPr lang="es-ES"/>
            </a:br>
            <a:r>
              <a:rPr lang="es-ES"/>
              <a:t>Tercer nivel</a:t>
            </a:r>
            <a:br>
              <a:rPr lang="es-ES"/>
            </a:br>
            <a:r>
              <a:rPr lang="es-ES"/>
              <a:t>Cuarto nivel</a:t>
            </a:r>
            <a:br>
              <a:rPr lang="es-ES"/>
            </a:br>
            <a:r>
              <a:rPr lang="es-ES"/>
              <a:t>Quinto nivel</a:t>
            </a:r>
          </a:p>
        </p:txBody>
      </p:sp>
      <p:sp>
        <p:nvSpPr>
          <p:cNvPr id="4" name="9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21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17 Marcador de número de diapositiva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8654D2-AE74-4E28-B0CC-3A946D495640}" type="slidenum">
              <a:rPr/>
              <a:pPr lvl="0"/>
              <a:t>‹#›</a:t>
            </a:fld>
            <a:endParaRPr lang="es-ES"/>
          </a:p>
        </p:txBody>
      </p:sp>
      <p:sp>
        <p:nvSpPr>
          <p:cNvPr id="7" name="Content Placeholder 6"/>
          <p:cNvSpPr txBox="1">
            <a:spLocks noGrp="1"/>
          </p:cNvSpPr>
          <p:nvPr>
            <p:ph idx="1"/>
          </p:nvPr>
        </p:nvSpPr>
        <p:spPr>
          <a:xfrm>
            <a:off x="457200" y="1604520"/>
            <a:ext cx="8229240" cy="4526280"/>
          </a:xfrm>
        </p:spPr>
        <p:txBody>
          <a:bodyPr lIns="0" tIns="0" rIns="0" bIns="0"/>
          <a:lstStyle>
            <a:lvl1pPr>
              <a:spcBef>
                <a:spcPts val="0"/>
              </a:spcBef>
              <a:spcAft>
                <a:spcPts val="1417"/>
              </a:spcAft>
              <a:defRPr sz="3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</a:lstStyle>
          <a:p>
            <a:endParaRPr lang="es-ES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530280" y="1316880"/>
            <a:ext cx="7772400" cy="1362600"/>
          </a:xfrm>
        </p:spPr>
        <p:txBody>
          <a:bodyPr tIns="0"/>
          <a:lstStyle>
            <a:lvl1pPr>
              <a:defRPr sz="5600" b="1">
                <a:solidFill>
                  <a:srgbClr val="4CE4AD"/>
                </a:solidFill>
                <a:effectLst>
                  <a:outerShdw dist="17961" dir="2700000">
                    <a:scrgbClr r="0" g="0" b="0"/>
                  </a:outerShdw>
                </a:effectLst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530280" y="2704680"/>
            <a:ext cx="7772400" cy="1509839"/>
          </a:xfrm>
        </p:spPr>
        <p:txBody>
          <a:bodyPr lIns="45720" rIns="45720"/>
          <a:lstStyle>
            <a:lvl1pPr marL="0" indent="0">
              <a:spcBef>
                <a:spcPts val="499"/>
              </a:spcBef>
              <a:buNone/>
              <a:defRPr sz="2200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lvl="0"/>
            <a:fld id="{4B4E5A6E-4C37-4370-A453-5BE1386E4651}" type="slidenum">
              <a:rPr/>
              <a:pPr lvl="0"/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57200" y="70416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type="title" idx="4294967295"/>
          </p:nvPr>
        </p:nvSpPr>
        <p:spPr>
          <a:xfrm>
            <a:off x="457200" y="1920239"/>
            <a:ext cx="4038479" cy="4434840"/>
          </a:xfrm>
        </p:spPr>
        <p:txBody>
          <a:bodyPr lIns="91440" rIns="91440" bIns="45720" anchor="t"/>
          <a:lstStyle>
            <a:lvl1pPr marL="272880" indent="-272880">
              <a:spcBef>
                <a:spcPts val="601"/>
              </a:spcBef>
              <a:buClr>
                <a:srgbClr val="0BD0D9"/>
              </a:buClr>
              <a:buSzPct val="95000"/>
              <a:buFont typeface="Wingdings 2" pitchFamily="18"/>
              <a:buChar char=""/>
              <a:defRPr sz="2600">
                <a:solidFill>
                  <a:srgbClr val="000000"/>
                </a:solidFill>
                <a:latin typeface="Constantia" pitchFamily="18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  <a:br>
              <a:rPr lang="es-ES"/>
            </a:br>
            <a:r>
              <a:rPr lang="es-ES"/>
              <a:t>Segundo nivel</a:t>
            </a:r>
            <a:br>
              <a:rPr lang="es-ES"/>
            </a:br>
            <a:r>
              <a:rPr lang="es-ES"/>
              <a:t>Tercer nivel</a:t>
            </a:r>
            <a:br>
              <a:rPr lang="es-ES"/>
            </a:br>
            <a:r>
              <a:rPr lang="es-ES"/>
              <a:t>Cuarto nivel</a:t>
            </a:r>
            <a:br>
              <a:rPr lang="es-ES"/>
            </a:br>
            <a:r>
              <a:rPr lang="es-ES"/>
              <a:t>Quinto nivel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type="title" idx="4294967295"/>
          </p:nvPr>
        </p:nvSpPr>
        <p:spPr>
          <a:xfrm>
            <a:off x="4648320" y="1920239"/>
            <a:ext cx="4038479" cy="4434840"/>
          </a:xfrm>
        </p:spPr>
        <p:txBody>
          <a:bodyPr lIns="91440" rIns="91440" bIns="45720" anchor="t"/>
          <a:lstStyle>
            <a:lvl1pPr marL="272880" indent="-272880">
              <a:spcBef>
                <a:spcPts val="601"/>
              </a:spcBef>
              <a:buClr>
                <a:srgbClr val="0BD0D9"/>
              </a:buClr>
              <a:buSzPct val="95000"/>
              <a:buFont typeface="Wingdings 2" pitchFamily="18"/>
              <a:buChar char=""/>
              <a:defRPr sz="2600">
                <a:solidFill>
                  <a:srgbClr val="000000"/>
                </a:solidFill>
                <a:latin typeface="Constantia" pitchFamily="18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  <a:br>
              <a:rPr lang="es-ES"/>
            </a:br>
            <a:r>
              <a:rPr lang="es-ES"/>
              <a:t>Segundo nivel</a:t>
            </a:r>
            <a:br>
              <a:rPr lang="es-ES"/>
            </a:br>
            <a:r>
              <a:rPr lang="es-ES"/>
              <a:t>Tercer nivel</a:t>
            </a:r>
            <a:br>
              <a:rPr lang="es-ES"/>
            </a:br>
            <a:r>
              <a:rPr lang="es-ES"/>
              <a:t>Cuarto nivel</a:t>
            </a:r>
            <a:br>
              <a:rPr lang="es-ES"/>
            </a:br>
            <a:r>
              <a:rPr lang="es-ES"/>
              <a:t>Quinto nivel</a:t>
            </a:r>
          </a:p>
        </p:txBody>
      </p:sp>
      <p:sp>
        <p:nvSpPr>
          <p:cNvPr id="5" name="9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21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17 Marcador de número de diapositiva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B2589F2-3203-4F6F-A279-8FBAFA882F46}" type="slidenum">
              <a:rPr/>
              <a:pPr lvl="0"/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57200" y="70416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457200" y="1855079"/>
            <a:ext cx="4040279" cy="659520"/>
          </a:xfrm>
        </p:spPr>
        <p:txBody>
          <a:bodyPr lIns="45720" tIns="0" rIns="45720" bIns="0" anchor="ctr"/>
          <a:lstStyle>
            <a:lvl1pPr marL="0" indent="0">
              <a:buNone/>
              <a:defRPr sz="2400" b="1">
                <a:solidFill>
                  <a:srgbClr val="04617B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3"/>
          </p:nvPr>
        </p:nvSpPr>
        <p:spPr>
          <a:xfrm>
            <a:off x="4645080" y="1859759"/>
            <a:ext cx="4041719" cy="654840"/>
          </a:xfrm>
        </p:spPr>
        <p:txBody>
          <a:bodyPr lIns="45720" tIns="0" rIns="45720" bIns="0" anchor="ctr"/>
          <a:lstStyle>
            <a:lvl1pPr marL="0" indent="0">
              <a:buNone/>
              <a:defRPr sz="2400" b="1">
                <a:solidFill>
                  <a:srgbClr val="04617B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 txBox="1">
            <a:spLocks noGrp="1"/>
          </p:cNvSpPr>
          <p:nvPr>
            <p:ph type="title" idx="4294967295"/>
          </p:nvPr>
        </p:nvSpPr>
        <p:spPr>
          <a:xfrm>
            <a:off x="457200" y="2514600"/>
            <a:ext cx="4040279" cy="3845880"/>
          </a:xfrm>
        </p:spPr>
        <p:txBody>
          <a:bodyPr lIns="91440" tIns="0" rIns="91440" bIns="45720" anchor="t"/>
          <a:lstStyle>
            <a:lvl1pPr marL="272880" indent="-272880">
              <a:spcBef>
                <a:spcPts val="499"/>
              </a:spcBef>
              <a:buClr>
                <a:srgbClr val="0BD0D9"/>
              </a:buClr>
              <a:buSzPct val="95000"/>
              <a:buFont typeface="Wingdings 2" pitchFamily="18"/>
              <a:buChar char=""/>
              <a:defRPr sz="2200">
                <a:solidFill>
                  <a:srgbClr val="000000"/>
                </a:solidFill>
                <a:latin typeface="Constantia" pitchFamily="18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  <a:br>
              <a:rPr lang="es-ES"/>
            </a:br>
            <a:r>
              <a:rPr lang="es-ES"/>
              <a:t>Segundo nivel</a:t>
            </a:r>
            <a:br>
              <a:rPr lang="es-ES"/>
            </a:br>
            <a:r>
              <a:rPr lang="es-ES"/>
              <a:t>Tercer nivel</a:t>
            </a:r>
            <a:br>
              <a:rPr lang="es-ES"/>
            </a:br>
            <a:r>
              <a:rPr lang="es-ES"/>
              <a:t>Cuarto nivel</a:t>
            </a:r>
            <a:br>
              <a:rPr lang="es-ES"/>
            </a:br>
            <a:r>
              <a:rPr lang="es-ES"/>
              <a:t>Quinto nivel</a:t>
            </a:r>
          </a:p>
        </p:txBody>
      </p:sp>
      <p:sp>
        <p:nvSpPr>
          <p:cNvPr id="6" name="5 Marcador de contenido"/>
          <p:cNvSpPr txBox="1">
            <a:spLocks noGrp="1"/>
          </p:cNvSpPr>
          <p:nvPr>
            <p:ph type="title" idx="4294967295"/>
          </p:nvPr>
        </p:nvSpPr>
        <p:spPr>
          <a:xfrm>
            <a:off x="4645080" y="2514600"/>
            <a:ext cx="4041719" cy="3845880"/>
          </a:xfrm>
        </p:spPr>
        <p:txBody>
          <a:bodyPr lIns="91440" tIns="0" rIns="91440" bIns="45720" anchor="t"/>
          <a:lstStyle>
            <a:lvl1pPr marL="272880" indent="-272880">
              <a:spcBef>
                <a:spcPts val="499"/>
              </a:spcBef>
              <a:buClr>
                <a:srgbClr val="0BD0D9"/>
              </a:buClr>
              <a:buSzPct val="95000"/>
              <a:buFont typeface="Wingdings 2" pitchFamily="18"/>
              <a:buChar char=""/>
              <a:defRPr sz="2200">
                <a:solidFill>
                  <a:srgbClr val="000000"/>
                </a:solidFill>
                <a:latin typeface="Constantia" pitchFamily="18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  <a:br>
              <a:rPr lang="es-ES"/>
            </a:br>
            <a:r>
              <a:rPr lang="es-ES"/>
              <a:t>Segundo nivel</a:t>
            </a:r>
            <a:br>
              <a:rPr lang="es-ES"/>
            </a:br>
            <a:r>
              <a:rPr lang="es-ES"/>
              <a:t>Tercer nivel</a:t>
            </a:r>
            <a:br>
              <a:rPr lang="es-ES"/>
            </a:br>
            <a:r>
              <a:rPr lang="es-ES"/>
              <a:t>Cuarto nivel</a:t>
            </a:r>
            <a:br>
              <a:rPr lang="es-ES"/>
            </a:br>
            <a:r>
              <a:rPr lang="es-ES"/>
              <a:t>Quinto nivel</a:t>
            </a:r>
          </a:p>
        </p:txBody>
      </p:sp>
      <p:sp>
        <p:nvSpPr>
          <p:cNvPr id="7" name="9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8" name="21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17 Marcador de número de diapositiva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DDB8D1-C54D-42A8-AA05-399FA97BFA1A}" type="slidenum">
              <a:rPr/>
              <a:pPr lvl="0"/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57200" y="704160"/>
            <a:ext cx="830592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9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21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17 Marcador de número de diapositiva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4B4B02-4AB3-4B1B-AE62-C13874AF4005}" type="slidenum">
              <a:rPr/>
              <a:pPr lvl="0"/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3" name="21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17 Marcador de número de diapositiva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AB5F71-6B3E-4547-AA8C-09AFA0F355F5}" type="slidenum">
              <a:rPr/>
              <a:pPr lvl="0"/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685799" y="514439"/>
            <a:ext cx="2743199" cy="1162080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2"/>
          </p:nvPr>
        </p:nvSpPr>
        <p:spPr>
          <a:xfrm>
            <a:off x="685799" y="1676519"/>
            <a:ext cx="2743199" cy="4572000"/>
          </a:xfrm>
        </p:spPr>
        <p:txBody>
          <a:bodyPr lIns="18360" rIns="18360"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type="title" idx="4294967295"/>
          </p:nvPr>
        </p:nvSpPr>
        <p:spPr>
          <a:xfrm>
            <a:off x="3575159" y="1676519"/>
            <a:ext cx="5111640" cy="4572000"/>
          </a:xfrm>
        </p:spPr>
        <p:txBody>
          <a:bodyPr lIns="91440" tIns="0" rIns="91440" bIns="45720" anchor="t"/>
          <a:lstStyle>
            <a:lvl1pPr marL="272880" indent="-272880">
              <a:spcBef>
                <a:spcPts val="700"/>
              </a:spcBef>
              <a:buClr>
                <a:srgbClr val="0BD0D9"/>
              </a:buClr>
              <a:buSzPct val="95000"/>
              <a:buFont typeface="Wingdings 2" pitchFamily="18"/>
              <a:buChar char=""/>
              <a:defRPr sz="2800">
                <a:solidFill>
                  <a:srgbClr val="000000"/>
                </a:solidFill>
                <a:latin typeface="Constantia" pitchFamily="18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  <a:br>
              <a:rPr lang="es-ES"/>
            </a:br>
            <a:r>
              <a:rPr lang="es-ES"/>
              <a:t>Segundo nivel</a:t>
            </a:r>
            <a:br>
              <a:rPr lang="es-ES"/>
            </a:br>
            <a:r>
              <a:rPr lang="es-ES"/>
              <a:t>Tercer nivel</a:t>
            </a:r>
            <a:br>
              <a:rPr lang="es-ES"/>
            </a:br>
            <a:r>
              <a:rPr lang="es-ES"/>
              <a:t>Cuarto nivel</a:t>
            </a:r>
            <a:br>
              <a:rPr lang="es-ES"/>
            </a:br>
            <a:r>
              <a:rPr lang="es-ES"/>
              <a:t>Quinto nivel</a:t>
            </a:r>
          </a:p>
        </p:txBody>
      </p:sp>
      <p:sp>
        <p:nvSpPr>
          <p:cNvPr id="5" name="9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21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17 Marcador de número de diapositiva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6674CF-1539-4E57-9A5D-4EEE54772973}" type="slidenum">
              <a:rPr/>
              <a:pPr lvl="0"/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Recortar y redondear rectángulo de esquina sencilla"/>
          <p:cNvSpPr/>
          <p:nvPr/>
        </p:nvSpPr>
        <p:spPr>
          <a:xfrm rot="21180000" flipV="1">
            <a:off x="3165499" y="1105362"/>
            <a:ext cx="5257800" cy="4114800"/>
          </a:xfrm>
          <a:custGeom>
            <a:avLst>
              <a:gd name="f8" fmla="val 0"/>
              <a:gd name="f9" fmla="val 3646"/>
            </a:avLst>
            <a:gdLst>
              <a:gd name="f2" fmla="val 10800000"/>
              <a:gd name="f3" fmla="val 5400000"/>
              <a:gd name="f4" fmla="val w"/>
              <a:gd name="f5" fmla="val h"/>
              <a:gd name="f6" fmla="val ss"/>
              <a:gd name="f7" fmla="val 0"/>
              <a:gd name="f8" fmla="val 0"/>
              <a:gd name="f9" fmla="val 3646"/>
              <a:gd name="f10" fmla="abs f4"/>
              <a:gd name="f11" fmla="abs f5"/>
              <a:gd name="f12" fmla="abs f6"/>
              <a:gd name="f13" fmla="val f7"/>
              <a:gd name="f14" fmla="val f8"/>
              <a:gd name="f15" fmla="val f9"/>
              <a:gd name="f16" fmla="?: f10 f4 1"/>
              <a:gd name="f17" fmla="?: f11 f5 1"/>
              <a:gd name="f18" fmla="?: f12 f6 1"/>
              <a:gd name="f19" fmla="*/ f16 1 21600"/>
              <a:gd name="f20" fmla="*/ f17 1 21600"/>
              <a:gd name="f21" fmla="*/ 21600 f16 1"/>
              <a:gd name="f22" fmla="*/ 21600 f17 1"/>
              <a:gd name="f23" fmla="min f20 f19"/>
              <a:gd name="f24" fmla="*/ f21 1 f18"/>
              <a:gd name="f25" fmla="*/ f22 1 f18"/>
              <a:gd name="f26" fmla="val f24"/>
              <a:gd name="f27" fmla="val f25"/>
              <a:gd name="f28" fmla="*/ f13 f23 1"/>
              <a:gd name="f29" fmla="+- f27 0 f13"/>
              <a:gd name="f30" fmla="+- f26 0 f13"/>
              <a:gd name="f31" fmla="*/ f27 f23 1"/>
              <a:gd name="f32" fmla="*/ f26 f23 1"/>
              <a:gd name="f33" fmla="min f30 f29"/>
              <a:gd name="f34" fmla="*/ f33 f14 1"/>
              <a:gd name="f35" fmla="*/ f33 f15 1"/>
              <a:gd name="f36" fmla="*/ f34 1 100000"/>
              <a:gd name="f37" fmla="*/ f35 1 100000"/>
              <a:gd name="f38" fmla="+- f26 0 f37"/>
              <a:gd name="f39" fmla="*/ f36 29289 1"/>
              <a:gd name="f40" fmla="*/ f36 f23 1"/>
              <a:gd name="f41" fmla="*/ f37 f23 1"/>
              <a:gd name="f42" fmla="*/ f39 1 100000"/>
              <a:gd name="f43" fmla="+- f38 f26 0"/>
              <a:gd name="f44" fmla="*/ f38 f23 1"/>
              <a:gd name="f45" fmla="*/ f43 1 2"/>
              <a:gd name="f46" fmla="*/ f42 f23 1"/>
              <a:gd name="f47" fmla="*/ f45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6" t="f46" r="f47" b="f31"/>
            <a:pathLst>
              <a:path>
                <a:moveTo>
                  <a:pt x="f40" y="f28"/>
                </a:moveTo>
                <a:lnTo>
                  <a:pt x="f44" y="f28"/>
                </a:lnTo>
                <a:lnTo>
                  <a:pt x="f32" y="f41"/>
                </a:lnTo>
                <a:lnTo>
                  <a:pt x="f32" y="f31"/>
                </a:lnTo>
                <a:lnTo>
                  <a:pt x="f28" y="f31"/>
                </a:lnTo>
                <a:lnTo>
                  <a:pt x="f28" y="f40"/>
                </a:lnTo>
                <a:arcTo wR="f40" hR="f40" stAng="f2" swAng="f3"/>
                <a:close/>
              </a:path>
            </a:pathLst>
          </a:custGeom>
          <a:solidFill>
            <a:srgbClr val="FFFFFF"/>
          </a:solidFill>
          <a:ln w="3240">
            <a:solidFill>
              <a:srgbClr val="C0C0C0"/>
            </a:solidFill>
            <a:prstDash val="solid"/>
          </a:ln>
          <a:effectLst>
            <a:outerShdw dist="38547" dir="7483740" algn="tl">
              <a:srgbClr val="000000">
                <a:alpha val="25000"/>
              </a:srgbClr>
            </a:outerShdw>
          </a:effectLst>
        </p:spPr>
        <p:txBody>
          <a:bodyPr vert="horz" wrap="square" lIns="91440" tIns="45720" rIns="91440" bIns="4572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5 Triángulo rectángulo"/>
          <p:cNvSpPr/>
          <p:nvPr/>
        </p:nvSpPr>
        <p:spPr>
          <a:xfrm rot="21180000" flipV="1">
            <a:off x="8004137" y="5359344"/>
            <a:ext cx="155520" cy="1555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val f6"/>
              <a:gd name="f12" fmla="*/ f7 f0 1"/>
              <a:gd name="f13" fmla="?: f8 f3 1"/>
              <a:gd name="f14" fmla="?: f9 f4 1"/>
              <a:gd name="f15" fmla="?: f10 f5 1"/>
              <a:gd name="f16" fmla="*/ f12 1 f2"/>
              <a:gd name="f17" fmla="*/ f13 1 21600"/>
              <a:gd name="f18" fmla="*/ f14 1 21600"/>
              <a:gd name="f19" fmla="*/ 21600 f13 1"/>
              <a:gd name="f20" fmla="*/ 21600 f14 1"/>
              <a:gd name="f21" fmla="+- f16 0 f1"/>
              <a:gd name="f22" fmla="min f18 f17"/>
              <a:gd name="f23" fmla="*/ f19 1 f15"/>
              <a:gd name="f24" fmla="*/ f20 1 f15"/>
              <a:gd name="f25" fmla="val f23"/>
              <a:gd name="f26" fmla="val f24"/>
              <a:gd name="f27" fmla="*/ f11 f22 1"/>
              <a:gd name="f28" fmla="+- f26 0 f11"/>
              <a:gd name="f29" fmla="+- f25 0 f11"/>
              <a:gd name="f30" fmla="*/ f26 f22 1"/>
              <a:gd name="f31" fmla="*/ f25 f22 1"/>
              <a:gd name="f32" fmla="*/ f28 1 2"/>
              <a:gd name="f33" fmla="*/ f29 1 2"/>
              <a:gd name="f34" fmla="*/ f29 1 12"/>
              <a:gd name="f35" fmla="*/ f28 7 1"/>
              <a:gd name="f36" fmla="*/ f29 7 1"/>
              <a:gd name="f37" fmla="*/ f28 11 1"/>
              <a:gd name="f38" fmla="+- f11 f32 0"/>
              <a:gd name="f39" fmla="+- f11 f33 0"/>
              <a:gd name="f40" fmla="*/ f35 1 12"/>
              <a:gd name="f41" fmla="*/ f36 1 12"/>
              <a:gd name="f42" fmla="*/ f37 1 12"/>
              <a:gd name="f43" fmla="*/ f34 f22 1"/>
              <a:gd name="f44" fmla="*/ f40 f22 1"/>
              <a:gd name="f45" fmla="*/ f41 f22 1"/>
              <a:gd name="f46" fmla="*/ f42 f22 1"/>
              <a:gd name="f47" fmla="*/ f39 f22 1"/>
              <a:gd name="f48" fmla="*/ f38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1">
                <a:pos x="f27" y="f27"/>
              </a:cxn>
              <a:cxn ang="f21">
                <a:pos x="f27" y="f30"/>
              </a:cxn>
              <a:cxn ang="f21">
                <a:pos x="f31" y="f30"/>
              </a:cxn>
              <a:cxn ang="f21">
                <a:pos x="f47" y="f48"/>
              </a:cxn>
            </a:cxnLst>
            <a:rect l="f43" t="f44" r="f45" b="f46"/>
            <a:pathLst>
              <a:path>
                <a:moveTo>
                  <a:pt x="f27" y="f30"/>
                </a:moveTo>
                <a:lnTo>
                  <a:pt x="f27" y="f27"/>
                </a:lnTo>
                <a:lnTo>
                  <a:pt x="f31" y="f30"/>
                </a:lnTo>
                <a:close/>
              </a:path>
            </a:pathLst>
          </a:custGeom>
          <a:solidFill>
            <a:srgbClr val="FFFFFF"/>
          </a:solidFill>
          <a:ln w="12600">
            <a:solidFill>
              <a:srgbClr val="FFFFFF"/>
            </a:solidFill>
            <a:prstDash val="solid"/>
            <a:bevel/>
          </a:ln>
          <a:effectLst>
            <a:outerShdw dist="6194" dir="12932261" algn="tl">
              <a:srgbClr val="000000">
                <a:alpha val="47000"/>
              </a:srgbClr>
            </a:outerShdw>
          </a:effectLst>
        </p:spPr>
        <p:txBody>
          <a:bodyPr vert="horz" wrap="square" lIns="91440" tIns="45720" rIns="91440" bIns="45720" anchor="ctr" anchorCtr="1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6 Forma libre"/>
          <p:cNvSpPr/>
          <p:nvPr/>
        </p:nvSpPr>
        <p:spPr>
          <a:xfrm flipV="1">
            <a:off x="-9360" y="5813640"/>
            <a:ext cx="9163080" cy="10414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72"/>
              <a:gd name="f7" fmla="val 656"/>
              <a:gd name="f8" fmla="val 6"/>
              <a:gd name="f9" fmla="val 2"/>
              <a:gd name="f10" fmla="val 2542"/>
              <a:gd name="f11" fmla="val 2746"/>
              <a:gd name="f12" fmla="val 101"/>
              <a:gd name="f13" fmla="val 3828"/>
              <a:gd name="f14" fmla="val 367"/>
              <a:gd name="f15" fmla="val 4374"/>
              <a:gd name="f16" fmla="val 4920"/>
              <a:gd name="f17" fmla="val 5526"/>
              <a:gd name="f18" fmla="val 152"/>
              <a:gd name="f19" fmla="val 5766"/>
              <a:gd name="f20" fmla="val 55"/>
              <a:gd name="f21" fmla="val 213"/>
              <a:gd name="f22" fmla="val 5670"/>
              <a:gd name="f23" fmla="val 257"/>
              <a:gd name="f24" fmla="val 5016"/>
              <a:gd name="f25" fmla="val 441"/>
              <a:gd name="f26" fmla="val 4302"/>
              <a:gd name="f27" fmla="val 439"/>
              <a:gd name="f28" fmla="val 3588"/>
              <a:gd name="f29" fmla="val 437"/>
              <a:gd name="f30" fmla="val 2205"/>
              <a:gd name="f31" fmla="val 165"/>
              <a:gd name="f32" fmla="val 1488"/>
              <a:gd name="f33" fmla="val 201"/>
              <a:gd name="f34" fmla="val 750"/>
              <a:gd name="f35" fmla="val 209"/>
              <a:gd name="f36" fmla="val 270"/>
              <a:gd name="f37" fmla="val 482"/>
              <a:gd name="f38" fmla="+- 0 0 0"/>
              <a:gd name="f39" fmla="*/ f3 1 5772"/>
              <a:gd name="f40" fmla="*/ f4 1 656"/>
              <a:gd name="f41" fmla="val f5"/>
              <a:gd name="f42" fmla="val f6"/>
              <a:gd name="f43" fmla="val f7"/>
              <a:gd name="f44" fmla="*/ f38 f0 1"/>
              <a:gd name="f45" fmla="+- f43 0 f41"/>
              <a:gd name="f46" fmla="+- f42 0 f41"/>
              <a:gd name="f47" fmla="*/ f44 1 f2"/>
              <a:gd name="f48" fmla="*/ f46 1 5772"/>
              <a:gd name="f49" fmla="*/ f45 1 656"/>
              <a:gd name="f50" fmla="+- f47 0 f1"/>
              <a:gd name="f51" fmla="*/ 6 1 f48"/>
              <a:gd name="f52" fmla="*/ 2 1 f49"/>
              <a:gd name="f53" fmla="*/ 2542 1 f48"/>
              <a:gd name="f54" fmla="*/ 0 1 f49"/>
              <a:gd name="f55" fmla="*/ 4374 1 f48"/>
              <a:gd name="f56" fmla="*/ 367 1 f49"/>
              <a:gd name="f57" fmla="*/ 5766 1 f48"/>
              <a:gd name="f58" fmla="*/ 55 1 f49"/>
              <a:gd name="f59" fmla="*/ 5772 1 f48"/>
              <a:gd name="f60" fmla="*/ 213 1 f49"/>
              <a:gd name="f61" fmla="*/ 4302 1 f48"/>
              <a:gd name="f62" fmla="*/ 439 1 f49"/>
              <a:gd name="f63" fmla="*/ 1488 1 f48"/>
              <a:gd name="f64" fmla="*/ 201 1 f49"/>
              <a:gd name="f65" fmla="*/ 0 1 f48"/>
              <a:gd name="f66" fmla="*/ 656 1 f49"/>
              <a:gd name="f67" fmla="*/ f65 f39 1"/>
              <a:gd name="f68" fmla="*/ f59 f39 1"/>
              <a:gd name="f69" fmla="*/ f66 f40 1"/>
              <a:gd name="f70" fmla="*/ f54 f40 1"/>
              <a:gd name="f71" fmla="*/ f51 f39 1"/>
              <a:gd name="f72" fmla="*/ f52 f40 1"/>
              <a:gd name="f73" fmla="*/ f53 f39 1"/>
              <a:gd name="f74" fmla="*/ f55 f39 1"/>
              <a:gd name="f75" fmla="*/ f56 f40 1"/>
              <a:gd name="f76" fmla="*/ f57 f39 1"/>
              <a:gd name="f77" fmla="*/ f58 f40 1"/>
              <a:gd name="f78" fmla="*/ f60 f40 1"/>
              <a:gd name="f79" fmla="*/ f61 f39 1"/>
              <a:gd name="f80" fmla="*/ f62 f40 1"/>
              <a:gd name="f81" fmla="*/ f63 f39 1"/>
              <a:gd name="f82" fmla="*/ f64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71" y="f72"/>
              </a:cxn>
              <a:cxn ang="f50">
                <a:pos x="f73" y="f70"/>
              </a:cxn>
              <a:cxn ang="f50">
                <a:pos x="f74" y="f75"/>
              </a:cxn>
              <a:cxn ang="f50">
                <a:pos x="f76" y="f77"/>
              </a:cxn>
              <a:cxn ang="f50">
                <a:pos x="f68" y="f78"/>
              </a:cxn>
              <a:cxn ang="f50">
                <a:pos x="f79" y="f80"/>
              </a:cxn>
              <a:cxn ang="f50">
                <a:pos x="f81" y="f82"/>
              </a:cxn>
              <a:cxn ang="f50">
                <a:pos x="f67" y="f69"/>
              </a:cxn>
              <a:cxn ang="f50">
                <a:pos x="f71" y="f72"/>
              </a:cxn>
            </a:cxnLst>
            <a:rect l="f67" t="f70" r="f68" b="f69"/>
            <a:pathLst>
              <a:path w="5772" h="656">
                <a:moveTo>
                  <a:pt x="f8" y="f9"/>
                </a:moveTo>
                <a:lnTo>
                  <a:pt x="f10" y="f5"/>
                </a:lnTo>
                <a:cubicBezTo>
                  <a:pt x="f11" y="f12"/>
                  <a:pt x="f13" y="f14"/>
                  <a:pt x="f15" y="f14"/>
                </a:cubicBezTo>
                <a:cubicBezTo>
                  <a:pt x="f16" y="f14"/>
                  <a:pt x="f17" y="f18"/>
                  <a:pt x="f19" y="f20"/>
                </a:cubicBezTo>
                <a:lnTo>
                  <a:pt x="f6" y="f21"/>
                </a:ln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5" y="f7"/>
                </a:cubicBezTo>
                <a:lnTo>
                  <a:pt x="f8" y="f9"/>
                </a:lnTo>
                <a:close/>
              </a:path>
            </a:pathLst>
          </a:custGeom>
          <a:gradFill>
            <a:gsLst>
              <a:gs pos="0">
                <a:srgbClr val="0079AF">
                  <a:alpha val="45000"/>
                </a:srgbClr>
              </a:gs>
              <a:gs pos="100000">
                <a:srgbClr val="00EBF8">
                  <a:alpha val="55000"/>
                </a:srgbClr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7 Forma libre"/>
          <p:cNvSpPr/>
          <p:nvPr/>
        </p:nvSpPr>
        <p:spPr>
          <a:xfrm flipV="1">
            <a:off x="4381560" y="6216839"/>
            <a:ext cx="4762440" cy="6382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00"/>
              <a:gd name="f7" fmla="val 595"/>
              <a:gd name="f8" fmla="val 174"/>
              <a:gd name="f9" fmla="val 102"/>
              <a:gd name="f10" fmla="val 1168"/>
              <a:gd name="f11" fmla="val 533"/>
              <a:gd name="f12" fmla="val 1668"/>
              <a:gd name="f13" fmla="val 564"/>
              <a:gd name="f14" fmla="val 2168"/>
              <a:gd name="f15" fmla="val 2778"/>
              <a:gd name="f16" fmla="val 279"/>
              <a:gd name="f17" fmla="val 186"/>
              <a:gd name="f18" fmla="val 6"/>
              <a:gd name="f19" fmla="+- 0 0 0"/>
              <a:gd name="f20" fmla="*/ f3 1 3000"/>
              <a:gd name="f21" fmla="*/ f4 1 595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3000"/>
              <a:gd name="f30" fmla="*/ f26 1 595"/>
              <a:gd name="f31" fmla="+- f28 0 f1"/>
              <a:gd name="f32" fmla="*/ 0 1 f29"/>
              <a:gd name="f33" fmla="*/ 0 1 f30"/>
              <a:gd name="f34" fmla="*/ 1668 1 f29"/>
              <a:gd name="f35" fmla="*/ 564 1 f30"/>
              <a:gd name="f36" fmla="*/ 3000 1 f29"/>
              <a:gd name="f37" fmla="*/ 186 1 f30"/>
              <a:gd name="f38" fmla="*/ 6 1 f30"/>
              <a:gd name="f39" fmla="*/ 595 1 f30"/>
              <a:gd name="f40" fmla="*/ f32 f20 1"/>
              <a:gd name="f41" fmla="*/ f36 f20 1"/>
              <a:gd name="f42" fmla="*/ f39 f21 1"/>
              <a:gd name="f43" fmla="*/ f33 f21 1"/>
              <a:gd name="f44" fmla="*/ f34 f20 1"/>
              <a:gd name="f45" fmla="*/ f35 f21 1"/>
              <a:gd name="f46" fmla="*/ f37 f21 1"/>
              <a:gd name="f47" fmla="*/ f38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40" y="f43"/>
              </a:cxn>
              <a:cxn ang="f31">
                <a:pos x="f44" y="f45"/>
              </a:cxn>
              <a:cxn ang="f31">
                <a:pos x="f41" y="f46"/>
              </a:cxn>
              <a:cxn ang="f31">
                <a:pos x="f41" y="f47"/>
              </a:cxn>
              <a:cxn ang="f31">
                <a:pos x="f40" y="f43"/>
              </a:cxn>
            </a:cxnLst>
            <a:rect l="f40" t="f43" r="f41" b="f42"/>
            <a:pathLst>
              <a:path w="3000" h="595">
                <a:moveTo>
                  <a:pt x="f5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7"/>
                  <a:pt x="f15" y="f16"/>
                  <a:pt x="f6" y="f17"/>
                </a:cubicBezTo>
                <a:lnTo>
                  <a:pt x="f6" y="f18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00ADB6">
                  <a:alpha val="30000"/>
                </a:srgbClr>
              </a:gs>
              <a:gs pos="100000">
                <a:srgbClr val="009BE5">
                  <a:alpha val="45000"/>
                </a:srgbClr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1 Título"/>
          <p:cNvSpPr txBox="1">
            <a:spLocks noGrp="1"/>
          </p:cNvSpPr>
          <p:nvPr>
            <p:ph type="title"/>
          </p:nvPr>
        </p:nvSpPr>
        <p:spPr>
          <a:xfrm>
            <a:off x="609480" y="1176840"/>
            <a:ext cx="2212920" cy="1582560"/>
          </a:xfrm>
        </p:spPr>
        <p:txBody>
          <a:bodyPr lIns="45720" rIns="45720" bIns="45720"/>
          <a:lstStyle>
            <a:lvl1pPr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7" name="3 Marcador de texto"/>
          <p:cNvSpPr txBox="1">
            <a:spLocks noGrp="1"/>
          </p:cNvSpPr>
          <p:nvPr>
            <p:ph type="body" idx="2"/>
          </p:nvPr>
        </p:nvSpPr>
        <p:spPr>
          <a:xfrm>
            <a:off x="609480" y="2828880"/>
            <a:ext cx="2209680" cy="2179440"/>
          </a:xfrm>
        </p:spPr>
        <p:txBody>
          <a:bodyPr lIns="64080" rIns="45720"/>
          <a:lstStyle>
            <a:lvl1pPr marL="0" indent="0">
              <a:spcBef>
                <a:spcPts val="249"/>
              </a:spcBef>
              <a:buNone/>
              <a:defRPr sz="13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2 Marcador de posición de imagen"/>
          <p:cNvSpPr txBox="1">
            <a:spLocks noGrp="1"/>
          </p:cNvSpPr>
          <p:nvPr>
            <p:ph type="title" idx="4294967295"/>
          </p:nvPr>
        </p:nvSpPr>
        <p:spPr>
          <a:xfrm rot="420000">
            <a:off x="3485760" y="1199484"/>
            <a:ext cx="4617720" cy="3931920"/>
          </a:xfrm>
          <a:solidFill>
            <a:srgbClr val="DBF5F9"/>
          </a:solidFill>
          <a:ln w="2880">
            <a:solidFill>
              <a:srgbClr val="C0C0C0"/>
            </a:solidFill>
            <a:prstDash val="solid"/>
            <a:round/>
          </a:ln>
        </p:spPr>
        <p:txBody>
          <a:bodyPr lIns="91440" rIns="91440" bIns="45720" anchor="t"/>
          <a:lstStyle>
            <a:lvl1pPr>
              <a:spcBef>
                <a:spcPts val="799"/>
              </a:spcBef>
              <a:defRPr sz="3200">
                <a:solidFill>
                  <a:srgbClr val="000000"/>
                </a:solidFill>
                <a:latin typeface="Constantia" pitchFamily="18"/>
              </a:defRPr>
            </a:lvl1pPr>
          </a:lstStyle>
          <a:p>
            <a:pPr lvl="0"/>
            <a:r>
              <a:rPr lang="es-ES"/>
              <a:t>Haga clic en el icono para agregar una imagen</a:t>
            </a:r>
          </a:p>
        </p:txBody>
      </p:sp>
      <p:sp>
        <p:nvSpPr>
          <p:cNvPr id="9" name="4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10" name="5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11" name="6 Marcador de número de diapositiva"/>
          <p:cNvSpPr txBox="1">
            <a:spLocks noGrp="1"/>
          </p:cNvSpPr>
          <p:nvPr>
            <p:ph type="sldNum" sz="quarter" idx="8"/>
          </p:nvPr>
        </p:nvSpPr>
        <p:spPr>
          <a:xfrm>
            <a:off x="8077320" y="6356520"/>
            <a:ext cx="609480" cy="365040"/>
          </a:xfrm>
        </p:spPr>
        <p:txBody>
          <a:bodyPr/>
          <a:lstStyle>
            <a:lvl1pPr>
              <a:defRPr/>
            </a:lvl1pPr>
          </a:lstStyle>
          <a:p>
            <a:pPr lvl="0"/>
            <a:fld id="{4172C086-13B1-458C-B083-A8773EB18F50}" type="slidenum">
              <a:rPr/>
              <a:pPr lvl="0"/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9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21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17 Marcador de número de diapositiva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B90DB2-3BEE-4309-86CC-6B1CB53671D1}" type="slidenum">
              <a:rPr/>
              <a:pPr lvl="0"/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 txBox="1"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2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>
          <a:xfrm>
            <a:off x="457200" y="914400"/>
            <a:ext cx="6019919" cy="521172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9 Marcador de fecha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21 Marcador de pie de página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17 Marcador de número de diapositiva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FA420E-DCA5-4F88-B210-18A25241DE89}" type="slidenum">
              <a:rPr/>
              <a:pPr lvl="0"/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Pictures/10000000000005DE00000467A65FB76B.jp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r:link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Forma libre"/>
          <p:cNvSpPr/>
          <p:nvPr/>
        </p:nvSpPr>
        <p:spPr>
          <a:xfrm>
            <a:off x="-9360" y="-7920"/>
            <a:ext cx="9163080" cy="10414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72"/>
              <a:gd name="f7" fmla="val 656"/>
              <a:gd name="f8" fmla="val 6"/>
              <a:gd name="f9" fmla="val 2"/>
              <a:gd name="f10" fmla="val 2542"/>
              <a:gd name="f11" fmla="val 2746"/>
              <a:gd name="f12" fmla="val 101"/>
              <a:gd name="f13" fmla="val 3828"/>
              <a:gd name="f14" fmla="val 367"/>
              <a:gd name="f15" fmla="val 4374"/>
              <a:gd name="f16" fmla="val 4920"/>
              <a:gd name="f17" fmla="val 5526"/>
              <a:gd name="f18" fmla="val 152"/>
              <a:gd name="f19" fmla="val 5766"/>
              <a:gd name="f20" fmla="val 55"/>
              <a:gd name="f21" fmla="val 213"/>
              <a:gd name="f22" fmla="val 5670"/>
              <a:gd name="f23" fmla="val 257"/>
              <a:gd name="f24" fmla="val 5016"/>
              <a:gd name="f25" fmla="val 441"/>
              <a:gd name="f26" fmla="val 4302"/>
              <a:gd name="f27" fmla="val 439"/>
              <a:gd name="f28" fmla="val 3588"/>
              <a:gd name="f29" fmla="val 437"/>
              <a:gd name="f30" fmla="val 2205"/>
              <a:gd name="f31" fmla="val 165"/>
              <a:gd name="f32" fmla="val 1488"/>
              <a:gd name="f33" fmla="val 201"/>
              <a:gd name="f34" fmla="val 750"/>
              <a:gd name="f35" fmla="val 209"/>
              <a:gd name="f36" fmla="val 270"/>
              <a:gd name="f37" fmla="val 482"/>
              <a:gd name="f38" fmla="+- 0 0 0"/>
              <a:gd name="f39" fmla="*/ f3 1 5772"/>
              <a:gd name="f40" fmla="*/ f4 1 656"/>
              <a:gd name="f41" fmla="val f5"/>
              <a:gd name="f42" fmla="val f6"/>
              <a:gd name="f43" fmla="val f7"/>
              <a:gd name="f44" fmla="*/ f38 f0 1"/>
              <a:gd name="f45" fmla="+- f43 0 f41"/>
              <a:gd name="f46" fmla="+- f42 0 f41"/>
              <a:gd name="f47" fmla="*/ f44 1 f2"/>
              <a:gd name="f48" fmla="*/ f46 1 5772"/>
              <a:gd name="f49" fmla="*/ f45 1 656"/>
              <a:gd name="f50" fmla="+- f47 0 f1"/>
              <a:gd name="f51" fmla="*/ 6 1 f48"/>
              <a:gd name="f52" fmla="*/ 2 1 f49"/>
              <a:gd name="f53" fmla="*/ 2542 1 f48"/>
              <a:gd name="f54" fmla="*/ 0 1 f49"/>
              <a:gd name="f55" fmla="*/ 4374 1 f48"/>
              <a:gd name="f56" fmla="*/ 367 1 f49"/>
              <a:gd name="f57" fmla="*/ 5766 1 f48"/>
              <a:gd name="f58" fmla="*/ 55 1 f49"/>
              <a:gd name="f59" fmla="*/ 5772 1 f48"/>
              <a:gd name="f60" fmla="*/ 213 1 f49"/>
              <a:gd name="f61" fmla="*/ 4302 1 f48"/>
              <a:gd name="f62" fmla="*/ 439 1 f49"/>
              <a:gd name="f63" fmla="*/ 1488 1 f48"/>
              <a:gd name="f64" fmla="*/ 201 1 f49"/>
              <a:gd name="f65" fmla="*/ 0 1 f48"/>
              <a:gd name="f66" fmla="*/ 656 1 f49"/>
              <a:gd name="f67" fmla="*/ f65 f39 1"/>
              <a:gd name="f68" fmla="*/ f59 f39 1"/>
              <a:gd name="f69" fmla="*/ f66 f40 1"/>
              <a:gd name="f70" fmla="*/ f54 f40 1"/>
              <a:gd name="f71" fmla="*/ f51 f39 1"/>
              <a:gd name="f72" fmla="*/ f52 f40 1"/>
              <a:gd name="f73" fmla="*/ f53 f39 1"/>
              <a:gd name="f74" fmla="*/ f55 f39 1"/>
              <a:gd name="f75" fmla="*/ f56 f40 1"/>
              <a:gd name="f76" fmla="*/ f57 f39 1"/>
              <a:gd name="f77" fmla="*/ f58 f40 1"/>
              <a:gd name="f78" fmla="*/ f60 f40 1"/>
              <a:gd name="f79" fmla="*/ f61 f39 1"/>
              <a:gd name="f80" fmla="*/ f62 f40 1"/>
              <a:gd name="f81" fmla="*/ f63 f39 1"/>
              <a:gd name="f82" fmla="*/ f64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71" y="f72"/>
              </a:cxn>
              <a:cxn ang="f50">
                <a:pos x="f73" y="f70"/>
              </a:cxn>
              <a:cxn ang="f50">
                <a:pos x="f74" y="f75"/>
              </a:cxn>
              <a:cxn ang="f50">
                <a:pos x="f76" y="f77"/>
              </a:cxn>
              <a:cxn ang="f50">
                <a:pos x="f68" y="f78"/>
              </a:cxn>
              <a:cxn ang="f50">
                <a:pos x="f79" y="f80"/>
              </a:cxn>
              <a:cxn ang="f50">
                <a:pos x="f81" y="f82"/>
              </a:cxn>
              <a:cxn ang="f50">
                <a:pos x="f67" y="f69"/>
              </a:cxn>
              <a:cxn ang="f50">
                <a:pos x="f71" y="f72"/>
              </a:cxn>
            </a:cxnLst>
            <a:rect l="f67" t="f70" r="f68" b="f69"/>
            <a:pathLst>
              <a:path w="5772" h="656">
                <a:moveTo>
                  <a:pt x="f8" y="f9"/>
                </a:moveTo>
                <a:lnTo>
                  <a:pt x="f10" y="f5"/>
                </a:lnTo>
                <a:cubicBezTo>
                  <a:pt x="f11" y="f12"/>
                  <a:pt x="f13" y="f14"/>
                  <a:pt x="f15" y="f14"/>
                </a:cubicBezTo>
                <a:cubicBezTo>
                  <a:pt x="f16" y="f14"/>
                  <a:pt x="f17" y="f18"/>
                  <a:pt x="f19" y="f20"/>
                </a:cubicBezTo>
                <a:lnTo>
                  <a:pt x="f6" y="f21"/>
                </a:ln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5" y="f7"/>
                </a:cubicBezTo>
                <a:lnTo>
                  <a:pt x="f8" y="f9"/>
                </a:lnTo>
                <a:close/>
              </a:path>
            </a:pathLst>
          </a:custGeom>
          <a:gradFill>
            <a:gsLst>
              <a:gs pos="0">
                <a:srgbClr val="0079AF">
                  <a:alpha val="45000"/>
                </a:srgbClr>
              </a:gs>
              <a:gs pos="100000">
                <a:srgbClr val="00EBF8">
                  <a:alpha val="55000"/>
                </a:srgbClr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7 Forma libre"/>
          <p:cNvSpPr/>
          <p:nvPr/>
        </p:nvSpPr>
        <p:spPr>
          <a:xfrm>
            <a:off x="4381560" y="-7920"/>
            <a:ext cx="4762440" cy="6382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00"/>
              <a:gd name="f7" fmla="val 595"/>
              <a:gd name="f8" fmla="val 174"/>
              <a:gd name="f9" fmla="val 102"/>
              <a:gd name="f10" fmla="val 1168"/>
              <a:gd name="f11" fmla="val 533"/>
              <a:gd name="f12" fmla="val 1668"/>
              <a:gd name="f13" fmla="val 564"/>
              <a:gd name="f14" fmla="val 2168"/>
              <a:gd name="f15" fmla="val 2778"/>
              <a:gd name="f16" fmla="val 279"/>
              <a:gd name="f17" fmla="val 186"/>
              <a:gd name="f18" fmla="val 6"/>
              <a:gd name="f19" fmla="+- 0 0 0"/>
              <a:gd name="f20" fmla="*/ f3 1 3000"/>
              <a:gd name="f21" fmla="*/ f4 1 595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3000"/>
              <a:gd name="f30" fmla="*/ f26 1 595"/>
              <a:gd name="f31" fmla="+- f28 0 f1"/>
              <a:gd name="f32" fmla="*/ 0 1 f29"/>
              <a:gd name="f33" fmla="*/ 0 1 f30"/>
              <a:gd name="f34" fmla="*/ 1668 1 f29"/>
              <a:gd name="f35" fmla="*/ 564 1 f30"/>
              <a:gd name="f36" fmla="*/ 3000 1 f29"/>
              <a:gd name="f37" fmla="*/ 186 1 f30"/>
              <a:gd name="f38" fmla="*/ 6 1 f30"/>
              <a:gd name="f39" fmla="*/ 595 1 f30"/>
              <a:gd name="f40" fmla="*/ f32 f20 1"/>
              <a:gd name="f41" fmla="*/ f36 f20 1"/>
              <a:gd name="f42" fmla="*/ f39 f21 1"/>
              <a:gd name="f43" fmla="*/ f33 f21 1"/>
              <a:gd name="f44" fmla="*/ f34 f20 1"/>
              <a:gd name="f45" fmla="*/ f35 f21 1"/>
              <a:gd name="f46" fmla="*/ f37 f21 1"/>
              <a:gd name="f47" fmla="*/ f38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40" y="f43"/>
              </a:cxn>
              <a:cxn ang="f31">
                <a:pos x="f44" y="f45"/>
              </a:cxn>
              <a:cxn ang="f31">
                <a:pos x="f41" y="f46"/>
              </a:cxn>
              <a:cxn ang="f31">
                <a:pos x="f41" y="f47"/>
              </a:cxn>
              <a:cxn ang="f31">
                <a:pos x="f40" y="f43"/>
              </a:cxn>
            </a:cxnLst>
            <a:rect l="f40" t="f43" r="f41" b="f42"/>
            <a:pathLst>
              <a:path w="3000" h="595">
                <a:moveTo>
                  <a:pt x="f5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7"/>
                  <a:pt x="f15" y="f16"/>
                  <a:pt x="f6" y="f17"/>
                </a:cubicBezTo>
                <a:lnTo>
                  <a:pt x="f6" y="f18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00ADB6">
                  <a:alpha val="30000"/>
                </a:srgbClr>
              </a:gs>
              <a:gs pos="100000">
                <a:srgbClr val="009BE5">
                  <a:alpha val="45000"/>
                </a:srgbClr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8 Marcador de título"/>
          <p:cNvSpPr txBox="1">
            <a:spLocks noGrp="1"/>
          </p:cNvSpPr>
          <p:nvPr>
            <p:ph type="title"/>
          </p:nvPr>
        </p:nvSpPr>
        <p:spPr>
          <a:xfrm>
            <a:off x="457200" y="70488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0" anchor="b" anchorCtr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5" name="29 Marcador de texto"/>
          <p:cNvSpPr txBox="1">
            <a:spLocks noGrp="1"/>
          </p:cNvSpPr>
          <p:nvPr>
            <p:ph type="body" idx="1"/>
          </p:nvPr>
        </p:nvSpPr>
        <p:spPr>
          <a:xfrm>
            <a:off x="457200" y="1935000"/>
            <a:ext cx="8229600" cy="438948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9 Marcador de fecha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720" cy="365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/>
          <a:lstStyle>
            <a:lvl1pPr lvl="0" rtl="0" hangingPunct="0">
              <a:buNone/>
              <a:tabLst/>
              <a:defRPr lang="es-ES" sz="2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7" name="21 Marcador de pie de página"/>
          <p:cNvSpPr txBox="1">
            <a:spLocks noGrp="1"/>
          </p:cNvSpPr>
          <p:nvPr>
            <p:ph type="ftr" sz="quarter" idx="3"/>
          </p:nvPr>
        </p:nvSpPr>
        <p:spPr>
          <a:xfrm>
            <a:off x="2666880" y="6356520"/>
            <a:ext cx="3352680" cy="365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/>
          <a:lstStyle>
            <a:lvl1pPr lvl="0" rtl="0" hangingPunct="0">
              <a:buNone/>
              <a:tabLst/>
              <a:defRPr lang="es-ES" sz="2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8" name="17 Marcador de número de diapositiva"/>
          <p:cNvSpPr txBox="1">
            <a:spLocks noGrp="1"/>
          </p:cNvSpPr>
          <p:nvPr>
            <p:ph type="sldNum" sz="quarter" idx="4"/>
          </p:nvPr>
        </p:nvSpPr>
        <p:spPr>
          <a:xfrm>
            <a:off x="7924680" y="6356520"/>
            <a:ext cx="762120" cy="365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/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spc="0" baseline="0">
                <a:solidFill>
                  <a:srgbClr val="045C75"/>
                </a:solidFill>
                <a:latin typeface="Tahoma" pitchFamily="34"/>
                <a:ea typeface="DejaVu Sans" pitchFamily="2"/>
                <a:cs typeface="Arial" pitchFamily="2"/>
              </a:defRPr>
            </a:lvl1pPr>
          </a:lstStyle>
          <a:p>
            <a:pPr lvl="0"/>
            <a:fld id="{0D802FD8-A9BD-459A-9C73-478B8C063F59}" type="slidenum">
              <a:rPr/>
              <a:pPr lvl="0"/>
              <a:t>‹#›</a:t>
            </a:fld>
            <a:endParaRPr lang="es-ES"/>
          </a:p>
        </p:txBody>
      </p:sp>
      <p:grpSp>
        <p:nvGrpSpPr>
          <p:cNvPr id="9" name="1 Grupo"/>
          <p:cNvGrpSpPr/>
          <p:nvPr/>
        </p:nvGrpSpPr>
        <p:grpSpPr>
          <a:xfrm>
            <a:off x="-49878" y="640925"/>
            <a:ext cx="9186063" cy="647640"/>
            <a:chOff x="-49878" y="640925"/>
            <a:chExt cx="9186063" cy="647640"/>
          </a:xfrm>
        </p:grpSpPr>
        <p:sp>
          <p:nvSpPr>
            <p:cNvPr id="10" name="11 Forma libre"/>
            <p:cNvSpPr/>
            <p:nvPr/>
          </p:nvSpPr>
          <p:spPr>
            <a:xfrm rot="164400">
              <a:off x="-49878" y="640925"/>
              <a:ext cx="9163080" cy="6476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72"/>
                <a:gd name="f7" fmla="val 1055"/>
                <a:gd name="f8" fmla="val 966"/>
                <a:gd name="f9" fmla="val 282"/>
                <a:gd name="f10" fmla="val 738"/>
                <a:gd name="f11" fmla="val 923"/>
                <a:gd name="f12" fmla="val 275"/>
                <a:gd name="f13" fmla="val 1608"/>
                <a:gd name="f14" fmla="val 2293"/>
                <a:gd name="f15" fmla="val 289"/>
                <a:gd name="f16" fmla="val 3416"/>
                <a:gd name="f17" fmla="val 4110"/>
                <a:gd name="f18" fmla="val 1008"/>
                <a:gd name="f19" fmla="val 4804"/>
                <a:gd name="f20" fmla="val 961"/>
                <a:gd name="f21" fmla="val 5426"/>
                <a:gd name="f22" fmla="val 210"/>
                <a:gd name="f23" fmla="+- 0 0 0"/>
                <a:gd name="f24" fmla="*/ f3 1 5772"/>
                <a:gd name="f25" fmla="*/ f4 1 1055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5772"/>
                <a:gd name="f34" fmla="*/ f30 1 1055"/>
                <a:gd name="f35" fmla="+- f32 0 f1"/>
                <a:gd name="f36" fmla="*/ 0 1 f33"/>
                <a:gd name="f37" fmla="*/ 966 1 f34"/>
                <a:gd name="f38" fmla="*/ 1608 1 f33"/>
                <a:gd name="f39" fmla="*/ 282 1 f34"/>
                <a:gd name="f40" fmla="*/ 4110 1 f33"/>
                <a:gd name="f41" fmla="*/ 1008 1 f34"/>
                <a:gd name="f42" fmla="*/ 5772 1 f33"/>
                <a:gd name="f43" fmla="*/ 0 1 f34"/>
                <a:gd name="f44" fmla="*/ 1055 1 f34"/>
                <a:gd name="f45" fmla="*/ f36 f24 1"/>
                <a:gd name="f46" fmla="*/ f42 f24 1"/>
                <a:gd name="f47" fmla="*/ f44 f25 1"/>
                <a:gd name="f48" fmla="*/ f43 f25 1"/>
                <a:gd name="f49" fmla="*/ f37 f25 1"/>
                <a:gd name="f50" fmla="*/ f38 f24 1"/>
                <a:gd name="f51" fmla="*/ f39 f25 1"/>
                <a:gd name="f52" fmla="*/ f40 f24 1"/>
                <a:gd name="f53" fmla="*/ f41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5">
                  <a:pos x="f45" y="f49"/>
                </a:cxn>
                <a:cxn ang="f35">
                  <a:pos x="f50" y="f51"/>
                </a:cxn>
                <a:cxn ang="f35">
                  <a:pos x="f52" y="f53"/>
                </a:cxn>
                <a:cxn ang="f35">
                  <a:pos x="f46" y="f48"/>
                </a:cxn>
              </a:cxnLst>
              <a:rect l="f45" t="f48" r="f46" b="f47"/>
              <a:pathLst>
                <a:path w="5772" h="1055">
                  <a:moveTo>
                    <a:pt x="f5" y="f8"/>
                  </a:moveTo>
                  <a:cubicBezTo>
                    <a:pt x="f9" y="f10"/>
                    <a:pt x="f11" y="f12"/>
                    <a:pt x="f13" y="f9"/>
                  </a:cubicBezTo>
                  <a:cubicBezTo>
                    <a:pt x="f14" y="f15"/>
                    <a:pt x="f16" y="f7"/>
                    <a:pt x="f17" y="f18"/>
                  </a:cubicBezTo>
                  <a:cubicBezTo>
                    <a:pt x="f19" y="f20"/>
                    <a:pt x="f21" y="f22"/>
                    <a:pt x="f6" y="f5"/>
                  </a:cubicBezTo>
                </a:path>
              </a:pathLst>
            </a:custGeom>
            <a:noFill/>
            <a:ln w="10800">
              <a:solidFill>
                <a:srgbClr val="008ABF">
                  <a:alpha val="56000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1" name="12 Forma libre"/>
            <p:cNvSpPr/>
            <p:nvPr/>
          </p:nvSpPr>
          <p:spPr>
            <a:xfrm rot="164400">
              <a:off x="-39494" y="715094"/>
              <a:ext cx="9175679" cy="529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66"/>
                <a:gd name="f7" fmla="val 854"/>
                <a:gd name="f8" fmla="val 732"/>
                <a:gd name="f9" fmla="val 273"/>
                <a:gd name="f10" fmla="val 647"/>
                <a:gd name="f11" fmla="val 951"/>
                <a:gd name="f12" fmla="val 214"/>
                <a:gd name="f13" fmla="val 1638"/>
                <a:gd name="f14" fmla="val 228"/>
                <a:gd name="f15" fmla="val 2325"/>
                <a:gd name="f16" fmla="val 242"/>
                <a:gd name="f17" fmla="val 3434"/>
                <a:gd name="f18" fmla="val 4122"/>
                <a:gd name="f19" fmla="val 816"/>
                <a:gd name="f20" fmla="val 4810"/>
                <a:gd name="f21" fmla="val 778"/>
                <a:gd name="f22" fmla="val 5424"/>
                <a:gd name="f23" fmla="val 170"/>
                <a:gd name="f24" fmla="+- 0 0 0"/>
                <a:gd name="f25" fmla="*/ f3 1 5766"/>
                <a:gd name="f26" fmla="*/ f4 1 854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5766"/>
                <a:gd name="f35" fmla="*/ f31 1 854"/>
                <a:gd name="f36" fmla="+- f33 0 f1"/>
                <a:gd name="f37" fmla="*/ 0 1 f34"/>
                <a:gd name="f38" fmla="*/ 732 1 f35"/>
                <a:gd name="f39" fmla="*/ 1638 1 f34"/>
                <a:gd name="f40" fmla="*/ 228 1 f35"/>
                <a:gd name="f41" fmla="*/ 4122 1 f34"/>
                <a:gd name="f42" fmla="*/ 816 1 f35"/>
                <a:gd name="f43" fmla="*/ 5766 1 f34"/>
                <a:gd name="f44" fmla="*/ 0 1 f35"/>
                <a:gd name="f45" fmla="*/ 854 1 f35"/>
                <a:gd name="f46" fmla="*/ f37 f25 1"/>
                <a:gd name="f47" fmla="*/ f43 f25 1"/>
                <a:gd name="f48" fmla="*/ f45 f26 1"/>
                <a:gd name="f49" fmla="*/ f44 f26 1"/>
                <a:gd name="f50" fmla="*/ f38 f26 1"/>
                <a:gd name="f51" fmla="*/ f39 f25 1"/>
                <a:gd name="f52" fmla="*/ f40 f26 1"/>
                <a:gd name="f53" fmla="*/ f41 f25 1"/>
                <a:gd name="f54" fmla="*/ f42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6" y="f50"/>
                </a:cxn>
                <a:cxn ang="f36">
                  <a:pos x="f51" y="f52"/>
                </a:cxn>
                <a:cxn ang="f36">
                  <a:pos x="f53" y="f54"/>
                </a:cxn>
                <a:cxn ang="f36">
                  <a:pos x="f47" y="f49"/>
                </a:cxn>
              </a:cxnLst>
              <a:rect l="f46" t="f49" r="f47" b="f48"/>
              <a:pathLst>
                <a:path w="5766" h="854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7"/>
                    <a:pt x="f18" y="f19"/>
                  </a:cubicBezTo>
                  <a:cubicBezTo>
                    <a:pt x="f20" y="f21"/>
                    <a:pt x="f22" y="f23"/>
                    <a:pt x="f6" y="f5"/>
                  </a:cubicBezTo>
                </a:path>
              </a:pathLst>
            </a:custGeom>
            <a:noFill/>
            <a:ln w="9360">
              <a:solidFill>
                <a:srgbClr val="009DD9">
                  <a:alpha val="56000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l" rtl="0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ES" sz="5000" b="0" i="0" u="none" strike="noStrike" kern="1200" spc="0" baseline="0">
          <a:ln>
            <a:noFill/>
          </a:ln>
          <a:solidFill>
            <a:srgbClr val="04617B"/>
          </a:solidFill>
          <a:latin typeface="Calibri" pitchFamily="18"/>
          <a:ea typeface="Microsoft YaHei" pitchFamily="2"/>
          <a:cs typeface="Mangal" pitchFamily="2"/>
        </a:defRPr>
      </a:lvl1pPr>
    </p:titleStyle>
    <p:bodyStyle>
      <a:lvl1pPr marL="272880" marR="0" lvl="0" indent="-272880" algn="l" rtl="0" hangingPunct="0">
        <a:lnSpc>
          <a:spcPct val="100000"/>
        </a:lnSpc>
        <a:spcBef>
          <a:spcPts val="601"/>
        </a:spcBef>
        <a:spcAft>
          <a:spcPts val="0"/>
        </a:spcAft>
        <a:buClr>
          <a:srgbClr val="0BD0D9"/>
        </a:buClr>
        <a:buSzPct val="95000"/>
        <a:buFont typeface="Wingdings 2" pitchFamily="18"/>
        <a:buChar char=""/>
        <a:tabLst/>
        <a:defRPr lang="es-ES" sz="2600" b="0" i="0" u="none" strike="noStrike" kern="1200" spc="0" baseline="0">
          <a:solidFill>
            <a:srgbClr val="000000"/>
          </a:solidFill>
          <a:latin typeface="Constantia"/>
        </a:defRPr>
      </a:lvl1pPr>
      <a:lvl2pPr marL="639720" marR="0" lvl="1" indent="-246240" algn="l" rtl="0" hangingPunct="0">
        <a:lnSpc>
          <a:spcPct val="100000"/>
        </a:lnSpc>
        <a:spcBef>
          <a:spcPts val="601"/>
        </a:spcBef>
        <a:spcAft>
          <a:spcPts val="0"/>
        </a:spcAft>
        <a:buClr>
          <a:srgbClr val="0F6FC6"/>
        </a:buClr>
        <a:buSzPct val="85000"/>
        <a:buFont typeface="Wingdings 2" pitchFamily="18"/>
        <a:buChar char=""/>
        <a:tabLst/>
        <a:defRPr lang="es-ES" sz="2400" b="0" i="0" u="none" strike="noStrike" kern="1200" spc="0" baseline="0">
          <a:solidFill>
            <a:srgbClr val="000000"/>
          </a:solidFill>
          <a:latin typeface="Constantia"/>
        </a:defRPr>
      </a:lvl2pPr>
      <a:lvl3pPr marL="914400" marR="0" lvl="2" indent="-246240" algn="l" rtl="0" hangingPunct="0">
        <a:lnSpc>
          <a:spcPct val="100000"/>
        </a:lnSpc>
        <a:spcBef>
          <a:spcPts val="499"/>
        </a:spcBef>
        <a:spcAft>
          <a:spcPts val="0"/>
        </a:spcAft>
        <a:buClr>
          <a:srgbClr val="009DD9"/>
        </a:buClr>
        <a:buSzPct val="70000"/>
        <a:buFont typeface="Wingdings 2" pitchFamily="18"/>
        <a:buChar char=""/>
        <a:tabLst/>
        <a:defRPr lang="es-ES" sz="2100" b="0" i="0" u="none" strike="noStrike" kern="1200" spc="0" baseline="0">
          <a:solidFill>
            <a:srgbClr val="000000"/>
          </a:solidFill>
          <a:latin typeface="Constantia"/>
        </a:defRPr>
      </a:lvl3pPr>
      <a:lvl4pPr marL="1187280" marR="0" lvl="3" indent="-209520" algn="l" rtl="0" hangingPunct="0">
        <a:lnSpc>
          <a:spcPct val="100000"/>
        </a:lnSpc>
        <a:spcBef>
          <a:spcPts val="499"/>
        </a:spcBef>
        <a:spcAft>
          <a:spcPts val="0"/>
        </a:spcAft>
        <a:buClr>
          <a:srgbClr val="0BD0D9"/>
        </a:buClr>
        <a:buSzPct val="65000"/>
        <a:buFont typeface="Wingdings 2" pitchFamily="18"/>
        <a:buChar char=""/>
        <a:tabLst/>
        <a:defRPr lang="es-ES" sz="2000" b="0" i="0" u="none" strike="noStrike" kern="1200" spc="0" baseline="0">
          <a:solidFill>
            <a:srgbClr val="000000"/>
          </a:solidFill>
          <a:latin typeface="Constantia"/>
        </a:defRPr>
      </a:lvl4pPr>
      <a:lvl5pPr marL="1461960" marR="0" lvl="4" indent="-209520" algn="l" rtl="0" hangingPunct="0">
        <a:lnSpc>
          <a:spcPct val="100000"/>
        </a:lnSpc>
        <a:spcBef>
          <a:spcPts val="499"/>
        </a:spcBef>
        <a:spcAft>
          <a:spcPts val="0"/>
        </a:spcAft>
        <a:buClr>
          <a:srgbClr val="10CF9B"/>
        </a:buClr>
        <a:buSzPct val="65000"/>
        <a:buFont typeface="Wingdings 2" pitchFamily="18"/>
        <a:buChar char=""/>
        <a:tabLst/>
        <a:defRPr lang="es-ES" sz="2000" b="0" i="0" u="none" strike="noStrike" kern="1200" spc="0" baseline="0">
          <a:solidFill>
            <a:srgbClr val="000000"/>
          </a:solidFill>
          <a:latin typeface="Constantia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_EdKmgdamI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e9MJMXQPyIs" TargetMode="Externa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jRUr0Wqtb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lectro.es/r/television/televisores/oled" TargetMode="Externa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EuKCr0C-D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mW9tza35VY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ielectro.es/" TargetMode="External"/><Relationship Id="rId2" Type="http://schemas.openxmlformats.org/officeDocument/2006/relationships/hyperlink" Target="https://blog.ielectro.es/2017/06/30/lcd-led-oled-qled-y-uled-entiende-las-diferencias-sin-morir-en-el-intento/?gclid=Cj0KCQjwzozsBRCNARIsAEM9kBNZsNVtD26Etk231oeZIiTVvVOvamjDLP1u_SbsHJV5LPVfNBEppYIaAuxgEALw_wcB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hyperlink" Target="https://www.youtube.com/watch?v=s2V4ICbqUm4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rVdof9AxLo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lrVdof9AxLo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Sublimacion/impresionporsublimacion-140402150127-phpapp02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hyperlink" Target="https://www.youtube.com/watch?v=y5p8kzYt8Ig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gi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aeF-DjLZW8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hyperlink" Target="https://www.youtube.com/watch?v=3BWWiCVuJGA&amp;t=5s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://recursos-comparte.blogspot.com/2016/03/unidades-lectoras-animacion-del.html" TargetMode="External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gif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hyperlink" Target="https://www.youtube.com/watch?v=grkkvWQGMgI&amp;feature=youtu.be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ataka.com/basics/hdd-vs-ssd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sisoluciones.com/diferencis-entre-discos-duros-sata-sas-y-ssd/" TargetMode="Externa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ut4twg9nAo" TargetMode="External"/><Relationship Id="rId2" Type="http://schemas.openxmlformats.org/officeDocument/2006/relationships/hyperlink" Target="https://www.youtube.com/watch?v=xgVdzPj-BN8" TargetMode="External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ztt7Wibo5A" TargetMode="External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NihRZz_Axf0" TargetMode="External"/><Relationship Id="rId4" Type="http://schemas.openxmlformats.org/officeDocument/2006/relationships/hyperlink" Target="https://www.youtube.com/watch?v=TegMMfTWXPI" TargetMode="Externa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TferQprZ0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1670" y="428604"/>
            <a:ext cx="4248472" cy="1067543"/>
          </a:xfrm>
        </p:spPr>
        <p:txBody>
          <a:bodyPr/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PERIFÉRICOS</a:t>
            </a:r>
            <a:endParaRPr lang="es-E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PERIFERICO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345423"/>
            <a:ext cx="7062070" cy="529655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866732"/>
          </a:xfrm>
        </p:spPr>
        <p:txBody>
          <a:bodyPr/>
          <a:lstStyle/>
          <a:p>
            <a:pPr>
              <a:buNone/>
            </a:pPr>
            <a:r>
              <a:rPr smtClean="0"/>
              <a:t>PERIFÉRICOS. </a:t>
            </a:r>
            <a:r>
              <a:rPr sz="4000" smtClean="0"/>
              <a:t>CONCEPTO</a:t>
            </a:r>
            <a:endParaRPr lang="es-ES" sz="4000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57200" y="1285860"/>
            <a:ext cx="4043362" cy="5038620"/>
          </a:xfrm>
        </p:spPr>
        <p:txBody>
          <a:bodyPr/>
          <a:lstStyle/>
          <a:p>
            <a:pPr>
              <a:buNone/>
            </a:pPr>
            <a:r>
              <a:rPr sz="2800" smtClean="0">
                <a:solidFill>
                  <a:schemeClr val="tx2">
                    <a:lumMod val="75000"/>
                  </a:schemeClr>
                </a:solidFill>
              </a:rPr>
              <a:t>PERIF. DE ENTRADA</a:t>
            </a:r>
            <a:br>
              <a:rPr sz="2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sz="2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sz="2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sz="2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sz="2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sz="2800" smtClean="0">
                <a:solidFill>
                  <a:schemeClr val="tx2">
                    <a:lumMod val="75000"/>
                  </a:schemeClr>
                </a:solidFill>
              </a:rPr>
              <a:t>PERIF. DE SALIDA</a:t>
            </a:r>
            <a:br>
              <a:rPr sz="2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sz="2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sz="2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sz="2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sz="2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sz="280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sz="2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sz="2800" smtClean="0">
                <a:solidFill>
                  <a:schemeClr val="tx2">
                    <a:lumMod val="75000"/>
                  </a:schemeClr>
                </a:solidFill>
              </a:rPr>
              <a:t> DISP. ALMACENAMIENTO</a:t>
            </a:r>
            <a:br>
              <a:rPr sz="2800" smtClean="0">
                <a:solidFill>
                  <a:schemeClr val="tx2">
                    <a:lumMod val="75000"/>
                  </a:schemeClr>
                </a:solidFill>
              </a:rPr>
            </a:br>
            <a:r>
              <a:rPr sz="2800" smtClean="0">
                <a:solidFill>
                  <a:schemeClr val="tx2">
                    <a:lumMod val="75000"/>
                  </a:schemeClr>
                </a:solidFill>
              </a:rPr>
              <a:t>EXTERNO</a:t>
            </a:r>
            <a:br>
              <a:rPr sz="2800" smtClean="0">
                <a:solidFill>
                  <a:schemeClr val="tx2">
                    <a:lumMod val="75000"/>
                  </a:schemeClr>
                </a:solidFill>
              </a:rPr>
            </a:br>
            <a:endParaRPr lang="es-E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00562" y="1604520"/>
            <a:ext cx="4643438" cy="452628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sz="2800" smtClean="0"/>
              <a:t>TECLADO</a:t>
            </a:r>
          </a:p>
          <a:p>
            <a:pPr>
              <a:spcAft>
                <a:spcPts val="600"/>
              </a:spcAft>
            </a:pPr>
            <a:r>
              <a:rPr sz="2800" smtClean="0"/>
              <a:t>RATON</a:t>
            </a:r>
          </a:p>
          <a:p>
            <a:pPr>
              <a:spcAft>
                <a:spcPts val="600"/>
              </a:spcAft>
            </a:pPr>
            <a:r>
              <a:rPr sz="2800" smtClean="0"/>
              <a:t>ESCANER</a:t>
            </a:r>
          </a:p>
          <a:p>
            <a:pPr>
              <a:spcAft>
                <a:spcPts val="600"/>
              </a:spcAft>
            </a:pPr>
            <a:r>
              <a:rPr sz="2800" smtClean="0"/>
              <a:t>MONITOR</a:t>
            </a:r>
          </a:p>
          <a:p>
            <a:pPr>
              <a:spcAft>
                <a:spcPts val="600"/>
              </a:spcAft>
            </a:pPr>
            <a:r>
              <a:rPr sz="2800" smtClean="0"/>
              <a:t>IMPRESORA</a:t>
            </a:r>
          </a:p>
          <a:p>
            <a:pPr>
              <a:spcAft>
                <a:spcPts val="600"/>
              </a:spcAft>
            </a:pPr>
            <a:endParaRPr sz="2800" smtClean="0"/>
          </a:p>
          <a:p>
            <a:pPr>
              <a:spcAft>
                <a:spcPts val="600"/>
              </a:spcAft>
            </a:pPr>
            <a:r>
              <a:rPr sz="2800" smtClean="0"/>
              <a:t>MAGNETICOS: Disco Duro</a:t>
            </a:r>
          </a:p>
          <a:p>
            <a:pPr>
              <a:spcAft>
                <a:spcPts val="600"/>
              </a:spcAft>
            </a:pPr>
            <a:r>
              <a:rPr sz="2800" smtClean="0"/>
              <a:t>OPTICOS: CD, DVD</a:t>
            </a:r>
          </a:p>
          <a:p>
            <a:pPr>
              <a:spcAft>
                <a:spcPts val="600"/>
              </a:spcAft>
            </a:pPr>
            <a:r>
              <a:rPr sz="2800" smtClean="0"/>
              <a:t>Mem. Flash: USB, SD card</a:t>
            </a:r>
          </a:p>
          <a:p>
            <a:pPr>
              <a:spcAft>
                <a:spcPts val="600"/>
              </a:spcAft>
            </a:pPr>
            <a:r>
              <a:rPr sz="2800" smtClean="0"/>
              <a:t>SSD: disco estado sólido</a:t>
            </a:r>
            <a:endParaRPr lang="es-ES" sz="2800" dirty="0"/>
          </a:p>
        </p:txBody>
      </p:sp>
      <p:sp>
        <p:nvSpPr>
          <p:cNvPr id="5" name="4 Abrir llave"/>
          <p:cNvSpPr/>
          <p:nvPr/>
        </p:nvSpPr>
        <p:spPr>
          <a:xfrm>
            <a:off x="4214810" y="1714488"/>
            <a:ext cx="214314" cy="1285884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Abrir llave"/>
          <p:cNvSpPr/>
          <p:nvPr/>
        </p:nvSpPr>
        <p:spPr>
          <a:xfrm>
            <a:off x="4143372" y="3071810"/>
            <a:ext cx="285752" cy="1285884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Abrir llave"/>
          <p:cNvSpPr/>
          <p:nvPr/>
        </p:nvSpPr>
        <p:spPr>
          <a:xfrm>
            <a:off x="4286248" y="4714884"/>
            <a:ext cx="285752" cy="178595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la-computadora-perifericos-de-entrada-y-salida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5848" y="1"/>
            <a:ext cx="6525674" cy="685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dirty="0"/>
              <a:t>PERIFÉRICOS DE ENTRADA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714348" y="1857364"/>
            <a:ext cx="7570800" cy="411480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>
                <a:latin typeface="Constantia"/>
              </a:rPr>
              <a:t>TECLADO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>
                <a:latin typeface="Constantia"/>
              </a:rPr>
              <a:t>RATÓN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>
                <a:latin typeface="Constantia"/>
              </a:rPr>
              <a:t>SCANNER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 smtClean="0">
                <a:latin typeface="Constantia"/>
              </a:rPr>
              <a:t>Joystick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 err="1" smtClean="0">
                <a:latin typeface="Constantia"/>
              </a:rPr>
              <a:t>Micrófono</a:t>
            </a:r>
            <a:endParaRPr lang="en-GB" sz="2600" dirty="0" smtClean="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 smtClean="0">
                <a:latin typeface="Constantia"/>
              </a:rPr>
              <a:t>Webcam y </a:t>
            </a:r>
            <a:r>
              <a:rPr lang="en-GB" sz="2600" dirty="0" err="1" smtClean="0">
                <a:latin typeface="Constantia"/>
              </a:rPr>
              <a:t>cámara</a:t>
            </a:r>
            <a:r>
              <a:rPr lang="en-GB" sz="2600" dirty="0" smtClean="0">
                <a:latin typeface="Constantia"/>
              </a:rPr>
              <a:t> digital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 smtClean="0">
                <a:latin typeface="Constantia"/>
              </a:rPr>
              <a:t>…</a:t>
            </a:r>
            <a:endParaRPr lang="en-GB" sz="2600" dirty="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600" dirty="0">
              <a:latin typeface="Constant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643570" y="3000372"/>
            <a:ext cx="2095199" cy="209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3643306" y="1643050"/>
            <a:ext cx="4000528" cy="1599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6310079" y="4966920"/>
            <a:ext cx="2761920" cy="1657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 descr="joystick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1934" y="4714875"/>
            <a:ext cx="2143125" cy="2143125"/>
          </a:xfrm>
          <a:prstGeom prst="rect">
            <a:avLst/>
          </a:prstGeom>
        </p:spPr>
      </p:pic>
      <p:pic>
        <p:nvPicPr>
          <p:cNvPr id="8" name="7 Imagen" descr="webcam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3042" y="4835994"/>
            <a:ext cx="2341560" cy="202200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457200" y="704880"/>
            <a:ext cx="8229600" cy="92375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dirty="0"/>
              <a:t>TECLADO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457200" y="1714487"/>
            <a:ext cx="8229600" cy="4381391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b="1" dirty="0">
                <a:latin typeface="Constantia"/>
              </a:rPr>
              <a:t>Entrada estándar</a:t>
            </a:r>
          </a:p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 smtClean="0">
                <a:latin typeface="Constantia"/>
              </a:rPr>
              <a:t>101-102 teclas </a:t>
            </a:r>
          </a:p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800" smtClean="0">
                <a:latin typeface="Constantia"/>
              </a:rPr>
              <a:t>Disp. QWERTY</a:t>
            </a:r>
            <a:endParaRPr lang="es-ES" sz="2800" dirty="0" smtClean="0">
              <a:latin typeface="Constantia"/>
            </a:endParaRPr>
          </a:p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800" smtClean="0">
                <a:latin typeface="Constantia"/>
              </a:rPr>
              <a:t>Tecnología mecánica</a:t>
            </a:r>
            <a:endParaRPr lang="es-ES" sz="2400" dirty="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b="1" dirty="0" smtClean="0">
                <a:latin typeface="Constantia"/>
              </a:rPr>
              <a:t>Puerto USB </a:t>
            </a:r>
            <a:r>
              <a:rPr lang="es-ES" sz="2800" dirty="0" smtClean="0">
                <a:latin typeface="Constantia"/>
              </a:rPr>
              <a:t>(</a:t>
            </a:r>
            <a:r>
              <a:rPr lang="es-ES" sz="2800" dirty="0" err="1" smtClean="0">
                <a:latin typeface="Constantia"/>
              </a:rPr>
              <a:t>plug&amp;Play</a:t>
            </a:r>
            <a:r>
              <a:rPr lang="es-ES" sz="2800" dirty="0" smtClean="0">
                <a:latin typeface="Constantia"/>
              </a:rPr>
              <a:t>)</a:t>
            </a:r>
            <a:endParaRPr lang="es-ES" sz="2800" dirty="0">
              <a:latin typeface="Constantia"/>
            </a:endParaRPr>
          </a:p>
        </p:txBody>
      </p:sp>
      <p:pic>
        <p:nvPicPr>
          <p:cNvPr id="4" name="Picture 5" descr="teclado_ergonomico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714876" y="0"/>
            <a:ext cx="4429124" cy="2341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214282" y="4643446"/>
            <a:ext cx="4988817" cy="1995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 descr="tipos-de-teclado_clip_image02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2066" y="4643446"/>
            <a:ext cx="3743069" cy="2000264"/>
          </a:xfrm>
          <a:prstGeom prst="rect">
            <a:avLst/>
          </a:prstGeom>
        </p:spPr>
      </p:pic>
      <p:pic>
        <p:nvPicPr>
          <p:cNvPr id="9" name="8 Imagen" descr="puerto_USB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5714" y="2428868"/>
            <a:ext cx="2707708" cy="22860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357158" y="0"/>
            <a:ext cx="8229600" cy="1053000"/>
          </a:xfrm>
        </p:spPr>
        <p:txBody>
          <a:bodyPr t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dirty="0"/>
              <a:t>PARTES DEL TECLADO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57158" y="993522"/>
            <a:ext cx="8396678" cy="58644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>
              <a:buNone/>
            </a:pPr>
            <a:r>
              <a:rPr smtClean="0"/>
              <a:t>FUNCIONAMIENTO TECLADO</a:t>
            </a:r>
            <a:endParaRPr lang="es-ES" dirty="0"/>
          </a:p>
        </p:txBody>
      </p:sp>
      <p:pic>
        <p:nvPicPr>
          <p:cNvPr id="5" name="4 Marcador de contenido" descr="funcionamiento-del-teclado-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9597"/>
            <a:ext cx="8072462" cy="5682505"/>
          </a:xfrm>
        </p:spPr>
      </p:pic>
      <p:sp>
        <p:nvSpPr>
          <p:cNvPr id="6" name="5 CuadroTexto"/>
          <p:cNvSpPr txBox="1"/>
          <p:nvPr/>
        </p:nvSpPr>
        <p:spPr>
          <a:xfrm>
            <a:off x="6143636" y="1571612"/>
            <a:ext cx="321467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Matriz de contactos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Microcontrolador</a:t>
            </a: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Scan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code</a:t>
            </a: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BIOS de teclado</a:t>
            </a:r>
          </a:p>
          <a:p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704880"/>
            <a:ext cx="8686800" cy="1143000"/>
          </a:xfrm>
        </p:spPr>
        <p:txBody>
          <a:bodyPr/>
          <a:lstStyle/>
          <a:p>
            <a:pPr>
              <a:buNone/>
            </a:pPr>
            <a:r>
              <a:rPr smtClean="0"/>
              <a:t> Chip microcontrolador</a:t>
            </a:r>
            <a:br>
              <a:rPr smtClean="0"/>
            </a:br>
            <a:r>
              <a:rPr smtClean="0"/>
              <a:t> Matriz de contactos</a:t>
            </a:r>
            <a:endParaRPr lang="es-ES" dirty="0"/>
          </a:p>
        </p:txBody>
      </p:sp>
      <p:pic>
        <p:nvPicPr>
          <p:cNvPr id="5" name="4 Marcador de contenido" descr="keyboard-matri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3071810"/>
            <a:ext cx="8362073" cy="3286148"/>
          </a:xfrm>
        </p:spPr>
      </p:pic>
      <p:pic>
        <p:nvPicPr>
          <p:cNvPr id="6" name="5 Imagen" descr="chip_microcontrolador_tecla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97" y="571480"/>
            <a:ext cx="2895603" cy="2168907"/>
          </a:xfrm>
          <a:prstGeom prst="rect">
            <a:avLst/>
          </a:prstGeom>
        </p:spPr>
      </p:pic>
      <p:cxnSp>
        <p:nvCxnSpPr>
          <p:cNvPr id="8" name="7 Conector recto de flecha"/>
          <p:cNvCxnSpPr/>
          <p:nvPr/>
        </p:nvCxnSpPr>
        <p:spPr>
          <a:xfrm rot="5400000">
            <a:off x="2643174" y="2428868"/>
            <a:ext cx="1000132" cy="1588"/>
          </a:xfrm>
          <a:prstGeom prst="straightConnector1">
            <a:avLst/>
          </a:prstGeom>
          <a:ln w="41275" cmpd="sng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5214942" y="1071546"/>
            <a:ext cx="1000132" cy="857256"/>
          </a:xfrm>
          <a:prstGeom prst="straightConnector1">
            <a:avLst/>
          </a:prstGeom>
          <a:ln w="41275" cmpd="sng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>
              <a:buNone/>
            </a:pPr>
            <a:r>
              <a:rPr smtClean="0"/>
              <a:t>TIPOS DE TECLADOS</a:t>
            </a:r>
            <a:endParaRPr lang="es-ES" dirty="0"/>
          </a:p>
        </p:txBody>
      </p:sp>
      <p:pic>
        <p:nvPicPr>
          <p:cNvPr id="5" name="4 Imagen" descr="tipo-de-tecl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Marcador de contenido"/>
          <p:cNvSpPr>
            <a:spLocks noGrp="1"/>
          </p:cNvSpPr>
          <p:nvPr>
            <p:ph idx="1"/>
          </p:nvPr>
        </p:nvSpPr>
        <p:spPr>
          <a:xfrm>
            <a:off x="0" y="928670"/>
            <a:ext cx="7657704" cy="4214842"/>
          </a:xfrm>
        </p:spPr>
        <p:txBody>
          <a:bodyPr/>
          <a:lstStyle/>
          <a:p>
            <a:r>
              <a:rPr b="1" smtClean="0"/>
              <a:t>Teclado</a:t>
            </a:r>
            <a:r>
              <a:rPr smtClean="0"/>
              <a:t> en pantalla.</a:t>
            </a:r>
          </a:p>
          <a:p>
            <a:r>
              <a:rPr b="1" smtClean="0"/>
              <a:t>Teclados</a:t>
            </a:r>
            <a:r>
              <a:rPr smtClean="0"/>
              <a:t> virtual </a:t>
            </a:r>
          </a:p>
          <a:p>
            <a:pPr>
              <a:buNone/>
            </a:pPr>
            <a:r>
              <a:rPr smtClean="0"/>
              <a:t>   o de proyección.</a:t>
            </a:r>
          </a:p>
          <a:p>
            <a:endParaRPr lang="es-ES" dirty="0"/>
          </a:p>
        </p:txBody>
      </p:sp>
      <p:pic>
        <p:nvPicPr>
          <p:cNvPr id="6" name="5 Imagen" descr="teclado_proy_las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78" y="2071678"/>
            <a:ext cx="4786322" cy="4786322"/>
          </a:xfrm>
          <a:prstGeom prst="rect">
            <a:avLst/>
          </a:prstGeom>
        </p:spPr>
      </p:pic>
      <p:pic>
        <p:nvPicPr>
          <p:cNvPr id="4" name="3 Imagen" descr="images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286124"/>
            <a:ext cx="3751284" cy="35718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457200" y="704880"/>
            <a:ext cx="482918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dirty="0" smtClean="0"/>
              <a:t>RATÓN (mouse)</a:t>
            </a:r>
            <a:endParaRPr lang="es-ES" dirty="0"/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428596" y="1935000"/>
            <a:ext cx="7215238" cy="2637008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>
                <a:latin typeface="Constantia"/>
              </a:rPr>
              <a:t>Entrada gráfica</a:t>
            </a:r>
          </a:p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b="1" dirty="0" smtClean="0">
                <a:latin typeface="Constantia"/>
              </a:rPr>
              <a:t>Resolución </a:t>
            </a:r>
            <a:r>
              <a:rPr lang="es-ES" sz="2800" b="1" dirty="0">
                <a:latin typeface="Constantia"/>
              </a:rPr>
              <a:t>en </a:t>
            </a:r>
            <a:r>
              <a:rPr lang="es-ES" sz="2800" b="1" dirty="0" err="1" smtClean="0">
                <a:latin typeface="Constantia"/>
              </a:rPr>
              <a:t>ppp</a:t>
            </a:r>
            <a:r>
              <a:rPr lang="es-ES" sz="2800" b="1" dirty="0" smtClean="0">
                <a:latin typeface="Constantia"/>
              </a:rPr>
              <a:t> (DPI)</a:t>
            </a:r>
          </a:p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800" b="1" smtClean="0">
                <a:latin typeface="Constantia"/>
              </a:rPr>
              <a:t>Puerto USB (</a:t>
            </a:r>
            <a:r>
              <a:rPr sz="2800" b="1" smtClean="0">
                <a:solidFill>
                  <a:srgbClr val="FF0000"/>
                </a:solidFill>
                <a:latin typeface="Constantia"/>
              </a:rPr>
              <a:t>Plug&amp;Play</a:t>
            </a:r>
            <a:r>
              <a:rPr sz="2800" b="1" smtClean="0">
                <a:latin typeface="Constantia"/>
              </a:rPr>
              <a:t>)</a:t>
            </a:r>
            <a:endParaRPr lang="es-ES" sz="2800" b="1" dirty="0">
              <a:latin typeface="Constantia"/>
            </a:endParaRPr>
          </a:p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800" dirty="0">
              <a:latin typeface="Constantia"/>
            </a:endParaRP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715008" y="1428736"/>
            <a:ext cx="3071834" cy="307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9 Imagen" descr="puerto_US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4071942"/>
            <a:ext cx="2707708" cy="2286016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500034" y="4572008"/>
            <a:ext cx="47863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 Una buena forma de </a:t>
            </a:r>
            <a:r>
              <a:rPr lang="es-ES" b="1" dirty="0" smtClean="0"/>
              <a:t>averiguar los DPI mínimos adecuados para el ratón</a:t>
            </a:r>
            <a:r>
              <a:rPr lang="es-ES" dirty="0" smtClean="0"/>
              <a:t> sería añadir dos ceros a las pulgadas de tu pantalla. Por ejemplo, si mi pantalla es de 17’’, unos DPI mínimos para mover mi ratón con soltura sería 1700. 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TIPOS DE RATONES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-214346" y="1935000"/>
            <a:ext cx="4786346" cy="4389480"/>
          </a:xfrm>
        </p:spPr>
        <p:txBody>
          <a:bodyPr/>
          <a:lstStyle/>
          <a:p>
            <a:pPr marL="912600" indent="-246240" hangingPunct="1">
              <a:buNone/>
            </a:pPr>
            <a:r>
              <a:rPr lang="es-E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s-E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Óptico</a:t>
            </a:r>
            <a:br>
              <a:rPr lang="es-E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s-E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Láser</a:t>
            </a:r>
            <a:br>
              <a:rPr lang="es-E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s-ES" sz="4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Trackball</a:t>
            </a:r>
            <a:r>
              <a:rPr lang="es-E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s-ES" sz="4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Touchpad</a:t>
            </a:r>
            <a:r>
              <a:rPr lang="es-ES" sz="4800" b="1" dirty="0" smtClean="0">
                <a:latin typeface="Constantia"/>
              </a:rPr>
              <a:t/>
            </a:r>
            <a:br>
              <a:rPr lang="es-ES" sz="4800" b="1" dirty="0" smtClean="0">
                <a:latin typeface="Constantia"/>
              </a:rPr>
            </a:br>
            <a:endParaRPr lang="es-ES" sz="4000" dirty="0"/>
          </a:p>
        </p:txBody>
      </p:sp>
      <p:pic>
        <p:nvPicPr>
          <p:cNvPr id="5" name="4 Imagen" descr="touchp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4500570"/>
            <a:ext cx="3214678" cy="2139222"/>
          </a:xfrm>
          <a:prstGeom prst="rect">
            <a:avLst/>
          </a:prstGeom>
        </p:spPr>
      </p:pic>
      <p:cxnSp>
        <p:nvCxnSpPr>
          <p:cNvPr id="7" name="6 Conector recto de flecha"/>
          <p:cNvCxnSpPr/>
          <p:nvPr/>
        </p:nvCxnSpPr>
        <p:spPr>
          <a:xfrm>
            <a:off x="3857620" y="5357826"/>
            <a:ext cx="1643074" cy="2143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7 Imagen" descr="trackb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2143116"/>
            <a:ext cx="2576576" cy="2214578"/>
          </a:xfrm>
          <a:prstGeom prst="rect">
            <a:avLst/>
          </a:prstGeom>
        </p:spPr>
      </p:pic>
      <p:cxnSp>
        <p:nvCxnSpPr>
          <p:cNvPr id="9" name="8 Conector recto de flecha"/>
          <p:cNvCxnSpPr/>
          <p:nvPr/>
        </p:nvCxnSpPr>
        <p:spPr>
          <a:xfrm flipV="1">
            <a:off x="3571868" y="3857628"/>
            <a:ext cx="1643074" cy="7143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5" descr="raton-optico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000760" y="571480"/>
            <a:ext cx="2928926" cy="15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13 Imagen" descr="trackbal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86644" y="2214554"/>
            <a:ext cx="2071678" cy="20716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TRACKBALL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285720" y="2000240"/>
            <a:ext cx="3214710" cy="4286280"/>
          </a:xfrm>
        </p:spPr>
        <p:txBody>
          <a:bodyPr/>
          <a:lstStyle/>
          <a:p>
            <a:pPr marL="514350" indent="-514350">
              <a:buNone/>
            </a:pPr>
            <a:r>
              <a:rPr sz="2800" smtClean="0"/>
              <a:t/>
            </a:r>
            <a:br>
              <a:rPr sz="2800" smtClean="0"/>
            </a:br>
            <a:endParaRPr lang="es-ES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57158" y="1928802"/>
            <a:ext cx="41434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se mueve el dispositivo, sino la bola.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 usuario apoya una mano en él y usa </a:t>
            </a:r>
            <a:r>
              <a:rPr lang="es-ES" sz="2400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 pulgar </a:t>
            </a:r>
            <a:r>
              <a:rPr lang="es-E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para mover la bola. </a:t>
            </a:r>
          </a:p>
          <a:p>
            <a:pPr>
              <a:buFont typeface="Arial" pitchFamily="34" charset="0"/>
              <a:buChar char="•"/>
            </a:pPr>
            <a:r>
              <a:rPr lang="es-E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Botones laterales </a:t>
            </a:r>
            <a:r>
              <a:rPr lang="es-E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(hacer clic).</a:t>
            </a:r>
            <a:endParaRPr lang="es-E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" name="7 Imagen" descr="trackball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58" y="1428736"/>
            <a:ext cx="4214842" cy="4214842"/>
          </a:xfrm>
          <a:prstGeom prst="rect">
            <a:avLst/>
          </a:prstGeom>
        </p:spPr>
      </p:pic>
      <p:pic>
        <p:nvPicPr>
          <p:cNvPr id="9" name="8 Imagen" descr="trackb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4429108"/>
            <a:ext cx="2428892" cy="24288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TRACKBALL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285720" y="2000240"/>
            <a:ext cx="3214710" cy="4286280"/>
          </a:xfrm>
        </p:spPr>
        <p:txBody>
          <a:bodyPr/>
          <a:lstStyle/>
          <a:p>
            <a:pPr marL="514350" indent="-514350">
              <a:buNone/>
            </a:pPr>
            <a:r>
              <a:rPr sz="2800" smtClean="0"/>
              <a:t/>
            </a:r>
            <a:br>
              <a:rPr sz="2800" smtClean="0"/>
            </a:br>
            <a:endParaRPr lang="es-ES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0" y="1928802"/>
            <a:ext cx="38576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 usuario apoya una mano en él y usa </a:t>
            </a:r>
            <a:r>
              <a:rPr lang="es-ES" sz="2000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 pulgar </a:t>
            </a:r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para mover la bola. </a:t>
            </a:r>
          </a:p>
          <a:p>
            <a:endParaRPr lang="es-ES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Los </a:t>
            </a:r>
            <a:r>
              <a:rPr lang="es-ES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sensores</a:t>
            </a:r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dentro de la caja detectan en qué dirección se está moviendo la </a:t>
            </a:r>
            <a:r>
              <a:rPr lang="es-ES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BOLA</a:t>
            </a:r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endParaRPr lang="es-ES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Botones laterales </a:t>
            </a:r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(hacer clic).</a:t>
            </a:r>
            <a:endParaRPr lang="es-ES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7" name="6 Imagen" descr="Trackball_Interi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5952" y="1428736"/>
            <a:ext cx="5378048" cy="4214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8786842" cy="928670"/>
          </a:xfrm>
        </p:spPr>
        <p:txBody>
          <a:bodyPr t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es-ES" dirty="0" smtClean="0"/>
              <a:t>FUNC. RATÓN ÓPTICO Y LÁSER</a:t>
            </a:r>
            <a:endParaRPr lang="es-ES" dirty="0"/>
          </a:p>
        </p:txBody>
      </p:sp>
      <p:sp>
        <p:nvSpPr>
          <p:cNvPr id="5" name="TextBox 4"/>
          <p:cNvSpPr txBox="1"/>
          <p:nvPr/>
        </p:nvSpPr>
        <p:spPr>
          <a:xfrm>
            <a:off x="6000760" y="5357826"/>
            <a:ext cx="2786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hlinkClick r:id="rId3"/>
              </a:rPr>
              <a:t>Vídeo funcionamiento ratón láser</a:t>
            </a:r>
            <a:endParaRPr lang="es-ES" sz="2000" dirty="0"/>
          </a:p>
        </p:txBody>
      </p:sp>
      <p:pic>
        <p:nvPicPr>
          <p:cNvPr id="7" name="6 Imagen" descr="raton_optico_part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770659"/>
            <a:ext cx="5786446" cy="6087341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6000760" y="6215082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hlinkClick r:id="rId5"/>
              </a:rPr>
              <a:t>https://www.youtube.com/watch?v=e9MJMXQPyIs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143372" y="785794"/>
            <a:ext cx="1571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(Sensor CCD)</a:t>
            </a:r>
            <a:endParaRPr lang="es-ES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0"/>
            <a:ext cx="8305920" cy="1071546"/>
          </a:xfrm>
        </p:spPr>
        <p:txBody>
          <a:bodyPr/>
          <a:lstStyle/>
          <a:p>
            <a:pPr>
              <a:buNone/>
            </a:pPr>
            <a:r>
              <a:rPr smtClean="0"/>
              <a:t>FUNC. RATON ÓPTICO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0" y="3811012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Los ratones ópticos cuentan con un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LED (diodo emisor de luz)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que dispara un rayo de luz infrarroja sobre una superficie que lo refleja para ser capturado por un receptor del mouse, que es un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chip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CCD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sensible a la luz, parecido al que tienen las cámaras digitales, el cual envía la información a un procesador de señal, que registra el cambio de reflexión de la luz, la velocidad y la dirección y, tomando en cuenta los factores anteriores, se determina el movimiento horizontal y vertical del ratón.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 descr="gif_anim_optical_mous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1000108"/>
            <a:ext cx="4643470" cy="28912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305920" cy="1143000"/>
          </a:xfrm>
        </p:spPr>
        <p:txBody>
          <a:bodyPr/>
          <a:lstStyle/>
          <a:p>
            <a:pPr>
              <a:buNone/>
            </a:pPr>
            <a:r>
              <a:rPr smtClean="0"/>
              <a:t>EL PUERTO USB: </a:t>
            </a:r>
            <a:r>
              <a:rPr smtClean="0">
                <a:solidFill>
                  <a:srgbClr val="FF0000"/>
                </a:solidFill>
              </a:rPr>
              <a:t>Plug&amp;Play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71472" y="3429000"/>
            <a:ext cx="75724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3200" dirty="0" smtClean="0"/>
              <a:t>Universal Serial Bus</a:t>
            </a:r>
          </a:p>
          <a:p>
            <a:pPr>
              <a:buFont typeface="Arial" pitchFamily="34" charset="0"/>
              <a:buChar char="•"/>
            </a:pPr>
            <a:r>
              <a:rPr lang="es-ES" sz="3200" dirty="0" smtClean="0"/>
              <a:t>Bus de comunicaciones que sigue un estándar que define los cables, conectores y protocolos usados en un bus para conectar, comunicar y proveer de alimentación eléctrica entre PC-Periféricos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00034" y="1714488"/>
          <a:ext cx="7572428" cy="1357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3107"/>
                <a:gridCol w="1893107"/>
                <a:gridCol w="1893107"/>
                <a:gridCol w="1893107"/>
              </a:tblGrid>
              <a:tr h="678661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USB 1.0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USB 2.0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USB 3.0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USB 3.1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78661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12Mbps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480Mbps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5Gbps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Arial" pitchFamily="34" charset="0"/>
                          <a:cs typeface="Arial" pitchFamily="34" charset="0"/>
                        </a:rPr>
                        <a:t>10Gbps</a:t>
                      </a:r>
                      <a:endParaRPr lang="es-E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48427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dirty="0" smtClean="0"/>
              <a:t>EL ESCÁNER</a:t>
            </a:r>
            <a:endParaRPr lang="es-ES" dirty="0"/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214282" y="1500174"/>
            <a:ext cx="7215238" cy="3773466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lnSpc>
                <a:spcPct val="15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 smtClean="0">
                <a:latin typeface="Arial" pitchFamily="34" charset="0"/>
                <a:cs typeface="Arial" pitchFamily="34" charset="0"/>
              </a:rPr>
              <a:t>Digitalizar texto e imágenes</a:t>
            </a:r>
            <a:endParaRPr lang="es-ES" sz="2800" dirty="0">
              <a:latin typeface="Arial" pitchFamily="34" charset="0"/>
              <a:cs typeface="Arial" pitchFamily="34" charset="0"/>
            </a:endParaRPr>
          </a:p>
          <a:p>
            <a:pPr marL="272880" lvl="0" indent="-272880" hangingPunct="1">
              <a:lnSpc>
                <a:spcPct val="15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b="1" dirty="0" smtClean="0">
                <a:latin typeface="Arial" pitchFamily="34" charset="0"/>
                <a:cs typeface="Arial" pitchFamily="34" charset="0"/>
              </a:rPr>
              <a:t>OCR: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Reconoc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Optico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caract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800" dirty="0">
              <a:latin typeface="Arial" pitchFamily="34" charset="0"/>
              <a:cs typeface="Arial" pitchFamily="34" charset="0"/>
            </a:endParaRPr>
          </a:p>
          <a:p>
            <a:pPr marL="272880" lvl="0" indent="-272880" hangingPunct="1">
              <a:lnSpc>
                <a:spcPct val="15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>
                <a:latin typeface="Arial" pitchFamily="34" charset="0"/>
                <a:cs typeface="Arial" pitchFamily="34" charset="0"/>
              </a:rPr>
              <a:t>Calidad en</a:t>
            </a:r>
            <a:r>
              <a:rPr lang="es-E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2800" b="1" dirty="0" err="1" smtClean="0">
                <a:latin typeface="Arial" pitchFamily="34" charset="0"/>
                <a:cs typeface="Arial" pitchFamily="34" charset="0"/>
              </a:rPr>
              <a:t>ppp</a:t>
            </a:r>
            <a:r>
              <a:rPr lang="es-ES" sz="2800" b="1" dirty="0" smtClean="0">
                <a:latin typeface="Arial" pitchFamily="34" charset="0"/>
                <a:cs typeface="Arial" pitchFamily="34" charset="0"/>
              </a:rPr>
              <a:t> o dpi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puntos</a:t>
            </a:r>
          </a:p>
          <a:p>
            <a:pPr marL="272880" lvl="0" indent="-272880" hangingPunct="1">
              <a:lnSpc>
                <a:spcPct val="150000"/>
              </a:lnSpc>
              <a:spcBef>
                <a:spcPts val="601"/>
              </a:spcBef>
              <a:spcAft>
                <a:spcPts val="0"/>
              </a:spcAft>
              <a:buSzPct val="95000"/>
              <a:buNone/>
            </a:pPr>
            <a:r>
              <a:rPr lang="es-E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por pulgada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272880" lvl="0" indent="-272880" hangingPunct="1">
              <a:lnSpc>
                <a:spcPct val="15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Plug&amp;Play</a:t>
            </a:r>
            <a:endParaRPr lang="es-E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72880" lvl="0" indent="-27288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None/>
            </a:pPr>
            <a:endParaRPr lang="es-ES" sz="2000" dirty="0">
              <a:latin typeface="Constant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072066" y="4519277"/>
            <a:ext cx="4071934" cy="2338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escaner_de_man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322" y="1571612"/>
            <a:ext cx="2786082" cy="27860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14290"/>
            <a:ext cx="8200996" cy="1362600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T</a:t>
            </a:r>
            <a:r>
              <a:rPr smtClean="0"/>
              <a:t>ipos de </a:t>
            </a:r>
            <a:br>
              <a:rPr smtClean="0"/>
            </a:br>
            <a:r>
              <a:rPr smtClean="0"/>
              <a:t>Escaner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4 Imagen" descr="scanner3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58" y="0"/>
            <a:ext cx="5214942" cy="2623601"/>
          </a:xfrm>
          <a:prstGeom prst="rect">
            <a:avLst/>
          </a:prstGeom>
        </p:spPr>
      </p:pic>
      <p:pic>
        <p:nvPicPr>
          <p:cNvPr id="4" name="3 Imagen" descr="tipos-escaner_o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5058"/>
            <a:ext cx="7792649" cy="445294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643174" y="1571612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Escáner 3D</a:t>
            </a:r>
            <a:endParaRPr lang="es-ES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857248"/>
          </a:xfrm>
        </p:spPr>
        <p:txBody>
          <a:bodyPr/>
          <a:lstStyle/>
          <a:p>
            <a:pPr>
              <a:buNone/>
            </a:pPr>
            <a:r>
              <a:rPr smtClean="0"/>
              <a:t>FUNCIONAMIENTO SCANNER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285720" y="5357826"/>
            <a:ext cx="8572560" cy="1071570"/>
          </a:xfrm>
        </p:spPr>
        <p:txBody>
          <a:bodyPr/>
          <a:lstStyle/>
          <a:p>
            <a:r>
              <a:rPr sz="2400" smtClean="0"/>
              <a:t>Un haz de luz blanca recorre el documento. La luz es reflejada y desviada al sensor CCD que capta los colores</a:t>
            </a:r>
            <a:endParaRPr lang="es-ES" sz="2400" dirty="0"/>
          </a:p>
        </p:txBody>
      </p:sp>
      <p:pic>
        <p:nvPicPr>
          <p:cNvPr id="5" name="4 Imagen" descr="func_escan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142984"/>
            <a:ext cx="6195584" cy="38576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457200" y="704880"/>
            <a:ext cx="8229600" cy="93817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dirty="0"/>
              <a:t>PERIFÉRICOS DE SALIDA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457200" y="1935000"/>
            <a:ext cx="8229600" cy="438948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 smtClean="0">
                <a:latin typeface="Constantia"/>
              </a:rPr>
              <a:t>MONITOR</a:t>
            </a:r>
            <a:endParaRPr lang="en-GB" sz="2600" dirty="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>
                <a:latin typeface="Constantia"/>
              </a:rPr>
              <a:t>IMPRESORA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 smtClean="0">
                <a:latin typeface="Constantia"/>
              </a:rPr>
              <a:t>PLOTER</a:t>
            </a:r>
            <a:endParaRPr lang="en-GB" sz="2600" dirty="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n-GB" sz="2600" dirty="0">
                <a:latin typeface="Constantia"/>
              </a:rPr>
              <a:t>ALTAVOCES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 smtClean="0">
                <a:latin typeface="Constantia"/>
              </a:rPr>
              <a:t>Auriculares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600" smtClean="0">
                <a:latin typeface="Constantia"/>
              </a:rPr>
              <a:t>FAX</a:t>
            </a:r>
            <a:endParaRPr lang="es-ES" sz="2600" dirty="0">
              <a:latin typeface="Constantia"/>
            </a:endParaRPr>
          </a:p>
        </p:txBody>
      </p:sp>
      <p:pic>
        <p:nvPicPr>
          <p:cNvPr id="4" name="3 Imagen" descr="impresora_las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685" y="1214422"/>
            <a:ext cx="2500315" cy="2500315"/>
          </a:xfrm>
          <a:prstGeom prst="rect">
            <a:avLst/>
          </a:prstGeom>
        </p:spPr>
      </p:pic>
      <p:pic>
        <p:nvPicPr>
          <p:cNvPr id="6" name="5 Imagen" descr="altavoc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546" y="4429132"/>
            <a:ext cx="2747968" cy="2123722"/>
          </a:xfrm>
          <a:prstGeom prst="rect">
            <a:avLst/>
          </a:prstGeom>
        </p:spPr>
      </p:pic>
      <p:pic>
        <p:nvPicPr>
          <p:cNvPr id="7" name="6 Imagen" descr="Monitor-Dell-ST2320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488" y="1571612"/>
            <a:ext cx="3636830" cy="2700346"/>
          </a:xfrm>
          <a:prstGeom prst="rect">
            <a:avLst/>
          </a:prstGeom>
        </p:spPr>
      </p:pic>
      <p:pic>
        <p:nvPicPr>
          <p:cNvPr id="8" name="7 Imagen" descr="ricoh-aficio-sp-c-240-dn-impresora-las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2190" y="3786190"/>
            <a:ext cx="3071810" cy="3071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467544" y="476672"/>
            <a:ext cx="8319298" cy="1080488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dirty="0" smtClean="0"/>
              <a:t>MONITOR O PANTALLA</a:t>
            </a:r>
            <a:endParaRPr lang="es-ES" dirty="0"/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457200" y="1728000"/>
            <a:ext cx="8229600" cy="482400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b="1" dirty="0">
                <a:latin typeface="Constantia"/>
              </a:rPr>
              <a:t>Salida estándar</a:t>
            </a:r>
          </a:p>
          <a:p>
            <a:pPr marL="272880" lvl="0" indent="-27288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>
                <a:latin typeface="Constantia"/>
              </a:rPr>
              <a:t>Tecnologías:</a:t>
            </a:r>
          </a:p>
          <a:p>
            <a:pPr marL="914400" lvl="2" indent="-24624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70000"/>
              <a:buFont typeface="Wingdings 2" pitchFamily="18"/>
              <a:buChar char=""/>
            </a:pPr>
            <a:r>
              <a:rPr lang="es-ES" sz="2000" b="1" dirty="0">
                <a:latin typeface="Constantia"/>
              </a:rPr>
              <a:t>LCD </a:t>
            </a:r>
            <a:r>
              <a:rPr lang="es-ES" sz="2000" dirty="0">
                <a:latin typeface="Constantia"/>
              </a:rPr>
              <a:t>(celdas de cristal líquido)</a:t>
            </a:r>
          </a:p>
          <a:p>
            <a:pPr marL="914400" lvl="2" indent="-24624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70000"/>
              <a:buFont typeface="Wingdings 2" pitchFamily="18"/>
              <a:buChar char=""/>
            </a:pPr>
            <a:r>
              <a:rPr lang="es-ES" sz="2000" b="1" dirty="0">
                <a:latin typeface="Constantia"/>
              </a:rPr>
              <a:t>Plasma</a:t>
            </a:r>
          </a:p>
          <a:p>
            <a:pPr marL="914400" lvl="2" indent="-24624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70000"/>
              <a:buFont typeface="Wingdings 2" pitchFamily="18"/>
              <a:buChar char=""/>
            </a:pPr>
            <a:r>
              <a:rPr lang="es-ES" sz="2000" b="1" dirty="0">
                <a:latin typeface="Constantia"/>
              </a:rPr>
              <a:t>OLED</a:t>
            </a:r>
          </a:p>
          <a:p>
            <a:pPr marL="272880" lvl="0" indent="-27288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400" b="1" dirty="0">
                <a:latin typeface="Constantia"/>
              </a:rPr>
              <a:t>Sistema de vídeo:</a:t>
            </a:r>
            <a:r>
              <a:rPr lang="es-ES" sz="2400" dirty="0">
                <a:latin typeface="Constantia"/>
              </a:rPr>
              <a:t> tarjeta gráfica </a:t>
            </a:r>
            <a:r>
              <a:rPr lang="es-ES" sz="2400" dirty="0" smtClean="0">
                <a:latin typeface="Constantia"/>
              </a:rPr>
              <a:t>+ </a:t>
            </a:r>
            <a:r>
              <a:rPr lang="es-ES" sz="2400" dirty="0">
                <a:latin typeface="Constantia"/>
              </a:rPr>
              <a:t>monitor</a:t>
            </a:r>
            <a:r>
              <a:rPr lang="es-ES" sz="2400" dirty="0" smtClean="0">
                <a:latin typeface="Constantia"/>
              </a:rPr>
              <a:t>.</a:t>
            </a:r>
          </a:p>
          <a:p>
            <a:pPr marL="272880" lvl="0" indent="-27288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95000"/>
              <a:buNone/>
            </a:pPr>
            <a:endParaRPr lang="es-ES" sz="2400" dirty="0">
              <a:latin typeface="Constantia"/>
            </a:endParaRPr>
          </a:p>
        </p:txBody>
      </p:sp>
      <p:pic>
        <p:nvPicPr>
          <p:cNvPr id="4" name="4 Imagen" descr="monito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286380" y="3864307"/>
            <a:ext cx="3857620" cy="2993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grafic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4170415"/>
            <a:ext cx="3714776" cy="26875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>
              <a:buNone/>
            </a:pPr>
            <a:r>
              <a:rPr smtClean="0"/>
              <a:t>PARÁMETROS DEL MONITOR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214282" y="1142984"/>
            <a:ext cx="6115064" cy="4273436"/>
          </a:xfrm>
        </p:spPr>
        <p:txBody>
          <a:bodyPr/>
          <a:lstStyle/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Tamaño en pulgadas</a:t>
            </a:r>
            <a:r>
              <a:rPr sz="2400" smtClean="0">
                <a:latin typeface="Constantia"/>
              </a:rPr>
              <a:t>:”, 19", 21", 25”</a:t>
            </a:r>
            <a:r>
              <a:rPr lang="es-ES" sz="2400" dirty="0" smtClean="0">
                <a:latin typeface="Constantia"/>
              </a:rPr>
              <a:t>…</a:t>
            </a:r>
            <a:endParaRPr sz="2400" smtClean="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Resolución nativa (px):  </a:t>
            </a:r>
            <a:r>
              <a:rPr sz="2800" smtClean="0">
                <a:latin typeface="Constantia"/>
              </a:rPr>
              <a:t>1920 x 1080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Relación de Aspecto:   </a:t>
            </a:r>
            <a:r>
              <a:rPr sz="2400" smtClean="0">
                <a:latin typeface="Constantia"/>
              </a:rPr>
              <a:t>4:3  o  16:9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Tamaño del píxel</a:t>
            </a:r>
            <a:r>
              <a:rPr sz="2400" smtClean="0">
                <a:latin typeface="Constantia"/>
              </a:rPr>
              <a:t>: 0,270  ó 0,269….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Angulo de visión vertical y horizontal</a:t>
            </a:r>
            <a:r>
              <a:rPr sz="2400" smtClean="0">
                <a:latin typeface="Constantia"/>
              </a:rPr>
              <a:t>: 160/160, 170/170</a:t>
            </a:r>
            <a:r>
              <a:rPr lang="es-ES" sz="2400" dirty="0" smtClean="0">
                <a:latin typeface="Constantia"/>
              </a:rPr>
              <a:t>…</a:t>
            </a:r>
            <a:endParaRPr sz="2400" smtClean="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Brillo  o Luminancia  </a:t>
            </a:r>
            <a:r>
              <a:rPr sz="1600" smtClean="0">
                <a:latin typeface="Constantia"/>
              </a:rPr>
              <a:t>en nits, lumen o candelas/cm</a:t>
            </a:r>
            <a:r>
              <a:rPr sz="1600" baseline="30000" smtClean="0">
                <a:latin typeface="Constantia"/>
              </a:rPr>
              <a:t>2, 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Conexiones</a:t>
            </a:r>
            <a:r>
              <a:rPr sz="2400" smtClean="0">
                <a:latin typeface="Constantia"/>
              </a:rPr>
              <a:t>: VGA, DVI, HDMI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Contraste(1:1000) -Consumo</a:t>
            </a:r>
            <a:r>
              <a:rPr sz="2400" smtClean="0">
                <a:latin typeface="Constantia"/>
              </a:rPr>
              <a:t> Vatios</a:t>
            </a:r>
          </a:p>
          <a:p>
            <a:endParaRPr lang="es-ES" dirty="0"/>
          </a:p>
        </p:txBody>
      </p:sp>
      <p:pic>
        <p:nvPicPr>
          <p:cNvPr id="6" name="5 Imagen" descr="aspect_rat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950" y="4429132"/>
            <a:ext cx="2786050" cy="2086848"/>
          </a:xfrm>
          <a:prstGeom prst="rect">
            <a:avLst/>
          </a:prstGeom>
        </p:spPr>
      </p:pic>
      <p:pic>
        <p:nvPicPr>
          <p:cNvPr id="7" name="6 Imagen" descr="vga_dvi_car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5357826"/>
            <a:ext cx="2874946" cy="1500174"/>
          </a:xfrm>
          <a:prstGeom prst="rect">
            <a:avLst/>
          </a:prstGeom>
        </p:spPr>
      </p:pic>
      <p:pic>
        <p:nvPicPr>
          <p:cNvPr id="8" name="7 Imagen" descr="26954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4857760"/>
            <a:ext cx="857232" cy="857232"/>
          </a:xfrm>
          <a:prstGeom prst="rect">
            <a:avLst/>
          </a:prstGeom>
        </p:spPr>
      </p:pic>
      <p:pic>
        <p:nvPicPr>
          <p:cNvPr id="9" name="8 Imagen" descr="Adapter_dvi_hdmi_S7302224_w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143512"/>
            <a:ext cx="2143110" cy="1714488"/>
          </a:xfrm>
          <a:prstGeom prst="rect">
            <a:avLst/>
          </a:prstGeom>
        </p:spPr>
      </p:pic>
      <p:pic>
        <p:nvPicPr>
          <p:cNvPr id="10" name="9 Imagen" descr="HDM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00232" y="5214950"/>
            <a:ext cx="1500177" cy="1000118"/>
          </a:xfrm>
          <a:prstGeom prst="rect">
            <a:avLst/>
          </a:prstGeom>
        </p:spPr>
      </p:pic>
      <p:pic>
        <p:nvPicPr>
          <p:cNvPr id="11" name="10 Imagen" descr="pulgada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7031" y="1285860"/>
            <a:ext cx="3346969" cy="21431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7643866" cy="1143000"/>
          </a:xfrm>
        </p:spPr>
        <p:txBody>
          <a:bodyPr/>
          <a:lstStyle/>
          <a:p>
            <a:pPr>
              <a:buNone/>
            </a:pPr>
            <a:r>
              <a:rPr smtClean="0"/>
              <a:t>TAMAÑO EN PULGADAS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57200" y="5286388"/>
            <a:ext cx="8229600" cy="1038092"/>
          </a:xfrm>
        </p:spPr>
        <p:txBody>
          <a:bodyPr/>
          <a:lstStyle/>
          <a:p>
            <a:pPr>
              <a:buNone/>
            </a:pPr>
            <a:r>
              <a:rPr smtClean="0"/>
              <a:t>TAMAÑOS: 17", 21",</a:t>
            </a:r>
            <a:br>
              <a:rPr smtClean="0"/>
            </a:br>
            <a:r>
              <a:rPr smtClean="0"/>
              <a:t>22 pulgadas * 2,54 =55,88cm</a:t>
            </a:r>
            <a:endParaRPr lang="es-ES" dirty="0"/>
          </a:p>
        </p:txBody>
      </p:sp>
      <p:pic>
        <p:nvPicPr>
          <p:cNvPr id="7" name="6 Marcador de contenido" descr="MONITOR_22pulgada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571612"/>
            <a:ext cx="4440496" cy="314327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23856"/>
          </a:xfrm>
        </p:spPr>
        <p:txBody>
          <a:bodyPr/>
          <a:lstStyle/>
          <a:p>
            <a:pPr>
              <a:buNone/>
            </a:pPr>
            <a:r>
              <a:rPr smtClean="0"/>
              <a:t>RESOLUCIÓN (píxels)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57200" y="6000768"/>
            <a:ext cx="8229600" cy="571504"/>
          </a:xfrm>
        </p:spPr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FULL HD: 1920 x 1080 píxels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6 Marcador de contenido" descr="monitor-resolution-size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142984"/>
            <a:ext cx="7294410" cy="457203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4 Marcador de contenido" descr="resoluciones-monit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928802"/>
            <a:ext cx="6027073" cy="45259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1500166" y="642918"/>
            <a:ext cx="556101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>
              <a:buSzPct val="45000"/>
            </a:pPr>
            <a:r>
              <a:rPr lang="es-ES" sz="5000" dirty="0" smtClean="0">
                <a:solidFill>
                  <a:srgbClr val="04617B"/>
                </a:solidFill>
                <a:latin typeface="Calibri" pitchFamily="18"/>
                <a:ea typeface="Microsoft YaHei" pitchFamily="2"/>
                <a:cs typeface="Mangal" pitchFamily="2"/>
              </a:rPr>
              <a:t>RESOLUCIÓN (</a:t>
            </a:r>
            <a:r>
              <a:rPr lang="es-ES" sz="5000" dirty="0" err="1" smtClean="0">
                <a:solidFill>
                  <a:srgbClr val="04617B"/>
                </a:solidFill>
                <a:latin typeface="Calibri" pitchFamily="18"/>
                <a:ea typeface="Microsoft YaHei" pitchFamily="2"/>
                <a:cs typeface="Mangal" pitchFamily="2"/>
              </a:rPr>
              <a:t>píxels</a:t>
            </a:r>
            <a:r>
              <a:rPr lang="es-ES" sz="5000" dirty="0" smtClean="0">
                <a:solidFill>
                  <a:srgbClr val="04617B"/>
                </a:solidFill>
                <a:latin typeface="Calibri" pitchFamily="18"/>
                <a:ea typeface="Microsoft YaHei" pitchFamily="2"/>
                <a:cs typeface="Mangal" pitchFamily="2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600" cy="866732"/>
          </a:xfrm>
        </p:spPr>
        <p:txBody>
          <a:bodyPr/>
          <a:lstStyle/>
          <a:p>
            <a:pPr>
              <a:buNone/>
            </a:pPr>
            <a:r>
              <a:rPr smtClean="0"/>
              <a:t>RELACIÓN DE ASPECTO</a:t>
            </a:r>
            <a:endParaRPr lang="es-ES" dirty="0"/>
          </a:p>
        </p:txBody>
      </p:sp>
      <p:pic>
        <p:nvPicPr>
          <p:cNvPr id="5" name="4 Marcador de contenido" descr="relaciones-aspecto-monitores-computadora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571612"/>
            <a:ext cx="7053763" cy="470656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0"/>
            <a:ext cx="8643998" cy="1143000"/>
          </a:xfrm>
        </p:spPr>
        <p:txBody>
          <a:bodyPr/>
          <a:lstStyle/>
          <a:p>
            <a:pPr>
              <a:buNone/>
            </a:pPr>
            <a:r>
              <a:rPr smtClean="0"/>
              <a:t>ÁNGULO DE VISIÓN: vert. y horiz.</a:t>
            </a:r>
            <a:endParaRPr lang="es-ES" dirty="0"/>
          </a:p>
        </p:txBody>
      </p:sp>
      <p:pic>
        <p:nvPicPr>
          <p:cNvPr id="5" name="4 Marcador de contenido" descr="Angulo_vis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6042" y="1142985"/>
            <a:ext cx="6676420" cy="5715016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0"/>
            <a:ext cx="8643998" cy="1143000"/>
          </a:xfrm>
        </p:spPr>
        <p:txBody>
          <a:bodyPr/>
          <a:lstStyle/>
          <a:p>
            <a:pPr>
              <a:buNone/>
            </a:pPr>
            <a:r>
              <a:rPr smtClean="0"/>
              <a:t>ÁNGULO DE VISIÓN: vert. y horiz.</a:t>
            </a:r>
            <a:endParaRPr lang="es-ES" dirty="0"/>
          </a:p>
        </p:txBody>
      </p:sp>
      <p:pic>
        <p:nvPicPr>
          <p:cNvPr id="6" name="5 Imagen" descr="ang_v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285860"/>
            <a:ext cx="8858280" cy="523192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600" cy="795294"/>
          </a:xfrm>
        </p:spPr>
        <p:txBody>
          <a:bodyPr/>
          <a:lstStyle/>
          <a:p>
            <a:pPr>
              <a:buNone/>
            </a:pPr>
            <a:r>
              <a:rPr smtClean="0"/>
              <a:t>CONEXIONES DE VIDEO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57200" y="1571612"/>
            <a:ext cx="8229600" cy="4752868"/>
          </a:xfrm>
        </p:spPr>
        <p:txBody>
          <a:bodyPr/>
          <a:lstStyle/>
          <a:p>
            <a:pPr>
              <a:buNone/>
            </a:pPr>
            <a:r>
              <a:rPr smtClean="0"/>
              <a:t>  VGA</a:t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r>
              <a:rPr smtClean="0"/>
              <a:t>DVI</a:t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r>
              <a:rPr smtClean="0"/>
              <a:t>HDMI</a:t>
            </a:r>
            <a:endParaRPr lang="es-ES" dirty="0"/>
          </a:p>
        </p:txBody>
      </p:sp>
      <p:pic>
        <p:nvPicPr>
          <p:cNvPr id="5" name="4 Marcador de contenido" descr="VGA_conecto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4175" y="0"/>
            <a:ext cx="2409825" cy="1905000"/>
          </a:xfrm>
        </p:spPr>
      </p:pic>
      <p:pic>
        <p:nvPicPr>
          <p:cNvPr id="6" name="5 Imagen" descr="HDM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4071942"/>
            <a:ext cx="3857620" cy="2571747"/>
          </a:xfrm>
          <a:prstGeom prst="rect">
            <a:avLst/>
          </a:prstGeom>
        </p:spPr>
      </p:pic>
      <p:pic>
        <p:nvPicPr>
          <p:cNvPr id="9" name="8 Imagen" descr="DVI_cone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60" y="2000240"/>
            <a:ext cx="2405066" cy="1881964"/>
          </a:xfrm>
          <a:prstGeom prst="rect">
            <a:avLst/>
          </a:prstGeom>
        </p:spPr>
      </p:pic>
      <p:pic>
        <p:nvPicPr>
          <p:cNvPr id="10" name="9 Imagen" descr="dvi_hembr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29190" y="1785926"/>
            <a:ext cx="3500430" cy="24637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4 Marcador de contenido" descr="Tabla-comparao-mon-crt-lcd-plasma-e-oled-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57222" y="928670"/>
            <a:ext cx="9769390" cy="4786346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TECNOLOGÍAS DE PANTALLAS: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buNone/>
            </a:pPr>
            <a:r>
              <a:rPr sz="3600" smtClean="0"/>
              <a:t>   - LCD LED</a:t>
            </a:r>
            <a:br>
              <a:rPr sz="3600" smtClean="0"/>
            </a:br>
            <a:r>
              <a:rPr sz="3600" smtClean="0"/>
              <a:t>- QLED</a:t>
            </a:r>
            <a:br>
              <a:rPr sz="3600" smtClean="0"/>
            </a:br>
            <a:r>
              <a:rPr sz="3600" smtClean="0"/>
              <a:t>- OLED</a:t>
            </a:r>
            <a:endParaRPr lang="es-ES" sz="3600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28596" y="0"/>
            <a:ext cx="8229600" cy="1053000"/>
          </a:xfrm>
        </p:spPr>
        <p:txBody>
          <a:bodyPr t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es-ES" sz="3600" dirty="0">
                <a:latin typeface="Liberation Sans" pitchFamily="18"/>
              </a:rPr>
              <a:t>Monitor LCD: Panel de cristal líquido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40" y="5786454"/>
            <a:ext cx="9137160" cy="170154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es-ES" sz="1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Orientar sus moléculas aplicando una determinada corriente eléctrica. Esto </a:t>
            </a: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se aplica a </a:t>
            </a:r>
            <a:r>
              <a:rPr lang="es-ES" sz="1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cada uno de los píxeles. Cuando las moléculas de cristal líquido son excitadas con electricidad, se orientan permitiendo el paso de más o menos luz</a:t>
            </a: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  <a:hlinkClick r:id="rId3"/>
              </a:rPr>
              <a:t>. VIDEO</a:t>
            </a:r>
            <a:endParaRPr lang="es-ES" sz="1800" b="0" i="0" u="none" strike="noStrike" kern="1200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5" name="4 Imagen" descr="funcionamiento-lc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85794"/>
            <a:ext cx="9144000" cy="49046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LCD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smtClean="0"/>
              <a:t>En un </a:t>
            </a:r>
            <a:r>
              <a:rPr b="1" smtClean="0"/>
              <a:t>LCD</a:t>
            </a:r>
            <a:r>
              <a:rPr smtClean="0"/>
              <a:t>, un </a:t>
            </a:r>
            <a:r>
              <a:rPr b="1" smtClean="0"/>
              <a:t>píxel</a:t>
            </a:r>
            <a:r>
              <a:rPr smtClean="0"/>
              <a:t> se compone de </a:t>
            </a:r>
            <a:r>
              <a:rPr b="1" smtClean="0"/>
              <a:t>tres “subpíxeles”</a:t>
            </a:r>
            <a:r>
              <a:rPr smtClean="0"/>
              <a:t> de colores </a:t>
            </a:r>
            <a:r>
              <a:rPr b="1" smtClean="0"/>
              <a:t>rojo</a:t>
            </a:r>
            <a:r>
              <a:rPr smtClean="0"/>
              <a:t>, </a:t>
            </a:r>
            <a:r>
              <a:rPr b="1" smtClean="0"/>
              <a:t>verde</a:t>
            </a:r>
            <a:r>
              <a:rPr smtClean="0"/>
              <a:t> y </a:t>
            </a:r>
            <a:r>
              <a:rPr b="1" smtClean="0"/>
              <a:t>azul </a:t>
            </a:r>
            <a:r>
              <a:rPr smtClean="0"/>
              <a:t>(</a:t>
            </a:r>
            <a:r>
              <a:rPr b="1" smtClean="0"/>
              <a:t>RGB</a:t>
            </a:r>
            <a:r>
              <a:rPr smtClean="0"/>
              <a:t>). </a:t>
            </a:r>
            <a:br>
              <a:rPr smtClean="0"/>
            </a:br>
            <a:r>
              <a:rPr smtClean="0"/>
              <a:t>Según se </a:t>
            </a:r>
            <a:r>
              <a:rPr b="1" smtClean="0"/>
              <a:t>cierren</a:t>
            </a:r>
            <a:r>
              <a:rPr smtClean="0"/>
              <a:t> o se </a:t>
            </a:r>
            <a:r>
              <a:rPr b="1" smtClean="0"/>
              <a:t>abran</a:t>
            </a:r>
            <a:r>
              <a:rPr smtClean="0"/>
              <a:t> estos “subpíxeles”, dejando pasar </a:t>
            </a:r>
            <a:r>
              <a:rPr b="1" smtClean="0"/>
              <a:t>más o menos luz</a:t>
            </a:r>
            <a:r>
              <a:rPr smtClean="0"/>
              <a:t> de la fuente de retroiluminación, se consigue todo el </a:t>
            </a:r>
            <a:r>
              <a:rPr b="1" smtClean="0"/>
              <a:t>espectro de colores</a:t>
            </a:r>
            <a:r>
              <a:rPr smtClean="0"/>
              <a:t>. </a:t>
            </a:r>
            <a:br>
              <a:rPr smtClean="0"/>
            </a:br>
            <a:r>
              <a:rPr smtClean="0"/>
              <a:t>Por ejemplo, si el verde se cierra y el rojo y el azul se abren, en ese punto se verá magenta; los tres abiertos: blanco; etcétera.</a:t>
            </a:r>
            <a:endParaRPr lang="es-ES" dirty="0"/>
          </a:p>
        </p:txBody>
      </p:sp>
      <p:pic>
        <p:nvPicPr>
          <p:cNvPr id="5" name="Picture 4" descr="pix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16" y="714356"/>
            <a:ext cx="1143000" cy="1143000"/>
          </a:xfrm>
          <a:prstGeom prst="rect">
            <a:avLst/>
          </a:prstGeom>
        </p:spPr>
      </p:pic>
      <p:pic>
        <p:nvPicPr>
          <p:cNvPr id="6" name="Picture 5" descr="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460" y="0"/>
            <a:ext cx="2415540" cy="23012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Ventajas monitor LCD: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229240" cy="4344874"/>
          </a:xfrm>
        </p:spPr>
        <p:txBody>
          <a:bodyPr/>
          <a:lstStyle/>
          <a:p>
            <a:r>
              <a:rPr smtClean="0"/>
              <a:t>Barato</a:t>
            </a:r>
          </a:p>
          <a:p>
            <a:r>
              <a:rPr smtClean="0"/>
              <a:t>Planos</a:t>
            </a:r>
          </a:p>
          <a:p>
            <a:r>
              <a:rPr smtClean="0"/>
              <a:t>Basjo Consumo</a:t>
            </a:r>
          </a:p>
          <a:p>
            <a:pPr>
              <a:buNone/>
            </a:pPr>
            <a:r>
              <a:rPr smtClean="0"/>
              <a:t>INCONVENIENTES:</a:t>
            </a:r>
          </a:p>
          <a:p>
            <a:r>
              <a:rPr smtClean="0"/>
              <a:t>No muestra un negro oscuro (poco contraste) por retroalimentación.</a:t>
            </a:r>
          </a:p>
          <a:p>
            <a:r>
              <a:rPr smtClean="0"/>
              <a:t>Rígido, no curvo</a:t>
            </a:r>
          </a:p>
          <a:p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571636"/>
          </a:xfrm>
        </p:spPr>
        <p:txBody>
          <a:bodyPr/>
          <a:lstStyle/>
          <a:p>
            <a:pPr>
              <a:buNone/>
            </a:pPr>
            <a:r>
              <a:rPr smtClean="0"/>
              <a:t>QLED</a:t>
            </a:r>
            <a:br>
              <a:rPr smtClean="0"/>
            </a:br>
            <a:r>
              <a:rPr lang="es-ES" dirty="0" smtClean="0"/>
              <a:t>Puntos</a:t>
            </a:r>
            <a:r>
              <a:rPr smtClean="0"/>
              <a:t> cuánticos</a:t>
            </a:r>
            <a:endParaRPr lang="es-ES" dirty="0"/>
          </a:p>
        </p:txBody>
      </p:sp>
      <p:pic>
        <p:nvPicPr>
          <p:cNvPr id="5" name="Picture 4" descr="Q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142851"/>
            <a:ext cx="2908940" cy="17675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034" y="2500306"/>
            <a:ext cx="80010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Consigue obtener unos </a:t>
            </a:r>
            <a:r>
              <a:rPr lang="es-ES" sz="2400" b="1" dirty="0" smtClean="0"/>
              <a:t>colores básicos</a:t>
            </a:r>
            <a:r>
              <a:rPr lang="es-ES" sz="2400" dirty="0" smtClean="0"/>
              <a:t> en cada </a:t>
            </a:r>
            <a:r>
              <a:rPr lang="es-ES" sz="2400" b="1" dirty="0" smtClean="0"/>
              <a:t>píxel</a:t>
            </a:r>
            <a:r>
              <a:rPr lang="es-ES" sz="2400" dirty="0" smtClean="0"/>
              <a:t> de una </a:t>
            </a:r>
            <a:r>
              <a:rPr lang="es-ES" sz="2400" b="1" dirty="0" smtClean="0"/>
              <a:t>gran pureza</a:t>
            </a:r>
            <a:r>
              <a:rPr lang="es-ES" sz="2400" dirty="0" smtClean="0"/>
              <a:t>. </a:t>
            </a:r>
            <a:br>
              <a:rPr lang="es-ES" sz="2400" dirty="0" smtClean="0"/>
            </a:br>
            <a:r>
              <a:rPr lang="es-ES" sz="2400" dirty="0" smtClean="0"/>
              <a:t>De esta forma, la imagen resultante muestra unos </a:t>
            </a:r>
            <a:r>
              <a:rPr lang="es-ES" sz="2400" b="1" dirty="0" smtClean="0"/>
              <a:t>colores</a:t>
            </a:r>
          </a:p>
          <a:p>
            <a:r>
              <a:rPr lang="es-ES" sz="2400" dirty="0" smtClean="0"/>
              <a:t>muchísimo </a:t>
            </a:r>
            <a:r>
              <a:rPr lang="es-ES" sz="2400" b="1" dirty="0" smtClean="0"/>
              <a:t>más definidos</a:t>
            </a:r>
            <a:r>
              <a:rPr lang="es-ES" sz="2400" dirty="0" smtClean="0"/>
              <a:t> y con </a:t>
            </a:r>
            <a:r>
              <a:rPr lang="es-ES" sz="2400" b="1" dirty="0" smtClean="0"/>
              <a:t>menor saturación</a:t>
            </a:r>
            <a:r>
              <a:rPr lang="es-ES" sz="2400" dirty="0" smtClean="0"/>
              <a:t>, unos </a:t>
            </a:r>
            <a:r>
              <a:rPr lang="es-ES" sz="2400" b="1" dirty="0" smtClean="0"/>
              <a:t>brillos</a:t>
            </a:r>
            <a:r>
              <a:rPr lang="es-ES" sz="2400" dirty="0" smtClean="0"/>
              <a:t> </a:t>
            </a:r>
            <a:r>
              <a:rPr lang="es-ES" sz="2400" b="1" dirty="0" smtClean="0"/>
              <a:t>más altos</a:t>
            </a:r>
            <a:r>
              <a:rPr lang="es-ES" sz="2400" dirty="0" smtClean="0"/>
              <a:t> y un </a:t>
            </a:r>
            <a:r>
              <a:rPr lang="es-ES" sz="2400" b="1" dirty="0" smtClean="0"/>
              <a:t>ángulo de visión más amplio</a:t>
            </a:r>
            <a:r>
              <a:rPr lang="es-ES" sz="2400" dirty="0" smtClean="0"/>
              <a:t> que las </a:t>
            </a:r>
            <a:r>
              <a:rPr lang="es-ES" sz="2400" b="1" dirty="0" smtClean="0"/>
              <a:t>LCD LED</a:t>
            </a:r>
            <a:r>
              <a:rPr lang="es-ES" sz="2400" dirty="0" smtClean="0"/>
              <a:t> y que incluso las </a:t>
            </a:r>
            <a:r>
              <a:rPr lang="es-ES" sz="2400" b="1" dirty="0" smtClean="0">
                <a:hlinkClick r:id="rId3"/>
              </a:rPr>
              <a:t>OLED</a:t>
            </a:r>
            <a:r>
              <a:rPr lang="es-ES" sz="2400" dirty="0" smtClean="0"/>
              <a:t>. </a:t>
            </a:r>
            <a:br>
              <a:rPr lang="es-ES" sz="2400" dirty="0" smtClean="0"/>
            </a:br>
            <a:r>
              <a:rPr lang="es-ES" sz="2400" dirty="0" smtClean="0"/>
              <a:t>Sin embargo, el </a:t>
            </a:r>
            <a:r>
              <a:rPr lang="es-ES" sz="2400" b="1" dirty="0" smtClean="0"/>
              <a:t>negro</a:t>
            </a:r>
            <a:r>
              <a:rPr lang="es-ES" sz="2400" dirty="0" smtClean="0"/>
              <a:t> es el único color que </a:t>
            </a:r>
            <a:r>
              <a:rPr lang="es-ES" sz="2400" b="1" dirty="0" smtClean="0"/>
              <a:t>no es puro</a:t>
            </a:r>
            <a:r>
              <a:rPr lang="es-ES" sz="2400" dirty="0" smtClean="0"/>
              <a:t>, y eso es debido a la fuente de iluminación externa, cosa que </a:t>
            </a:r>
            <a:r>
              <a:rPr lang="es-ES" sz="2400" b="1" dirty="0" smtClean="0">
                <a:hlinkClick r:id="rId3"/>
              </a:rPr>
              <a:t>OLED</a:t>
            </a:r>
            <a:r>
              <a:rPr lang="es-ES" sz="2400" b="1" dirty="0" smtClean="0"/>
              <a:t> no necesita</a:t>
            </a:r>
            <a:endParaRPr lang="es-ES" sz="2400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Puntos cuánticos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smtClean="0"/>
              <a:t>elaborados en el laboratorio partiendo de unos pocos átomos, con técnicas que manipulan la materia a escalas de nanómetros. El material se convierte en una matriz sobre la que han crecido estructuras, como pirámides o montañas, formadas por unos pocos cientos o miles de átomos. Esas estructuras son los puntos cuánticos.</a:t>
            </a:r>
            <a:br>
              <a:rPr smtClean="0"/>
            </a:br>
            <a:r>
              <a:rPr smtClean="0"/>
              <a:t>Los </a:t>
            </a:r>
            <a:r>
              <a:rPr b="1" smtClean="0"/>
              <a:t>puntos cuánticos</a:t>
            </a:r>
            <a:r>
              <a:rPr smtClean="0"/>
              <a:t>: dependiendo de su </a:t>
            </a:r>
            <a:r>
              <a:rPr b="1" smtClean="0"/>
              <a:t>tamaño</a:t>
            </a:r>
            <a:r>
              <a:rPr smtClean="0"/>
              <a:t>, al incidir sobre ellos una </a:t>
            </a:r>
            <a:r>
              <a:rPr b="1" smtClean="0"/>
              <a:t>fuente de luz</a:t>
            </a:r>
            <a:r>
              <a:rPr smtClean="0"/>
              <a:t> y su correspondiente </a:t>
            </a:r>
            <a:r>
              <a:rPr b="1" smtClean="0"/>
              <a:t>energía</a:t>
            </a:r>
            <a:r>
              <a:rPr smtClean="0"/>
              <a:t>, emiten una luz con un </a:t>
            </a:r>
            <a:r>
              <a:rPr b="1" smtClean="0"/>
              <a:t>color puro</a:t>
            </a:r>
            <a:r>
              <a:rPr smtClean="0"/>
              <a:t> específico. </a:t>
            </a:r>
            <a:endParaRPr lang="es-ES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443914" cy="1143000"/>
          </a:xfrm>
        </p:spPr>
        <p:txBody>
          <a:bodyPr/>
          <a:lstStyle/>
          <a:p>
            <a:pPr>
              <a:buNone/>
            </a:pPr>
            <a:r>
              <a:rPr smtClean="0"/>
              <a:t>Tecnología QLED</a:t>
            </a:r>
            <a:endParaRPr lang="es-ES" dirty="0"/>
          </a:p>
        </p:txBody>
      </p:sp>
      <p:pic>
        <p:nvPicPr>
          <p:cNvPr id="5" name="Picture 4" descr="Qle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0"/>
            <a:ext cx="1296350" cy="1385959"/>
          </a:xfrm>
          <a:prstGeom prst="rect">
            <a:avLst/>
          </a:prstGeom>
        </p:spPr>
      </p:pic>
      <p:pic>
        <p:nvPicPr>
          <p:cNvPr id="6" name="Picture 5" descr="topic_stained-glass_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1"/>
            <a:ext cx="3428992" cy="1928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034" y="2357430"/>
            <a:ext cx="73581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gran </a:t>
            </a:r>
            <a:r>
              <a:rPr lang="es-ES" b="1" dirty="0" smtClean="0"/>
              <a:t>diferencia</a:t>
            </a:r>
            <a:r>
              <a:rPr lang="es-ES" dirty="0" smtClean="0"/>
              <a:t> con LCD es como están hechos los </a:t>
            </a:r>
            <a:r>
              <a:rPr lang="es-ES" b="1" dirty="0" smtClean="0"/>
              <a:t>píxeles</a:t>
            </a:r>
            <a:r>
              <a:rPr lang="es-ES" dirty="0" smtClean="0"/>
              <a:t> en un panel. </a:t>
            </a:r>
            <a:br>
              <a:rPr lang="es-ES" dirty="0" smtClean="0"/>
            </a:br>
            <a:r>
              <a:rPr lang="es-ES" dirty="0" smtClean="0"/>
              <a:t>La </a:t>
            </a:r>
            <a:r>
              <a:rPr lang="es-ES" b="1" dirty="0" smtClean="0"/>
              <a:t>luz de los </a:t>
            </a:r>
            <a:r>
              <a:rPr lang="es-ES" b="1" dirty="0" err="1" smtClean="0"/>
              <a:t>LEDs</a:t>
            </a:r>
            <a:r>
              <a:rPr lang="es-ES" dirty="0" smtClean="0"/>
              <a:t> pasa de blanca a </a:t>
            </a:r>
            <a:r>
              <a:rPr lang="es-ES" b="1" dirty="0" smtClean="0"/>
              <a:t>azul</a:t>
            </a:r>
            <a:r>
              <a:rPr lang="es-ES" dirty="0" smtClean="0"/>
              <a:t>. </a:t>
            </a:r>
            <a:br>
              <a:rPr lang="es-ES" dirty="0" smtClean="0"/>
            </a:br>
            <a:r>
              <a:rPr lang="es-ES" dirty="0" smtClean="0"/>
              <a:t>Los </a:t>
            </a:r>
            <a:r>
              <a:rPr lang="es-ES" b="1" dirty="0" smtClean="0"/>
              <a:t>puntos cuánticos</a:t>
            </a:r>
            <a:r>
              <a:rPr lang="es-ES" dirty="0" smtClean="0"/>
              <a:t>: dependiendo de su </a:t>
            </a:r>
            <a:r>
              <a:rPr lang="es-ES" b="1" dirty="0" smtClean="0"/>
              <a:t>tamaño</a:t>
            </a:r>
            <a:r>
              <a:rPr lang="es-ES" dirty="0" smtClean="0"/>
              <a:t>, al incidir sobre ellos una </a:t>
            </a:r>
            <a:r>
              <a:rPr lang="es-ES" b="1" dirty="0" smtClean="0"/>
              <a:t>fuente de luz</a:t>
            </a:r>
            <a:r>
              <a:rPr lang="es-ES" dirty="0" smtClean="0"/>
              <a:t> y su correspondiente </a:t>
            </a:r>
            <a:r>
              <a:rPr lang="es-ES" b="1" dirty="0" smtClean="0"/>
              <a:t>energía</a:t>
            </a:r>
            <a:r>
              <a:rPr lang="es-ES" dirty="0" smtClean="0"/>
              <a:t>, emiten una luz con un </a:t>
            </a:r>
            <a:r>
              <a:rPr lang="es-ES" b="1" dirty="0" smtClean="0"/>
              <a:t>color puro</a:t>
            </a:r>
            <a:r>
              <a:rPr lang="es-ES" dirty="0" smtClean="0"/>
              <a:t> específico. </a:t>
            </a:r>
          </a:p>
          <a:p>
            <a:r>
              <a:rPr lang="es-ES" dirty="0" smtClean="0"/>
              <a:t>Es decir, cuando se ilumine el punto rojo con la luz de fondo azul, este emitirá un </a:t>
            </a:r>
            <a:r>
              <a:rPr lang="es-ES" b="1" dirty="0" smtClean="0"/>
              <a:t>rojo completamente puro</a:t>
            </a:r>
            <a:r>
              <a:rPr lang="es-ES" dirty="0" smtClean="0"/>
              <a:t>. </a:t>
            </a:r>
          </a:p>
          <a:p>
            <a:r>
              <a:rPr lang="es-ES" dirty="0" smtClean="0"/>
              <a:t>La </a:t>
            </a:r>
            <a:r>
              <a:rPr lang="es-ES" b="1" dirty="0" smtClean="0"/>
              <a:t>matriz LCD</a:t>
            </a:r>
            <a:r>
              <a:rPr lang="es-ES" dirty="0" smtClean="0"/>
              <a:t> se mantiene para regular la intensidad de luz que recibe cada “</a:t>
            </a:r>
            <a:r>
              <a:rPr lang="es-ES" dirty="0" err="1" smtClean="0"/>
              <a:t>subpíxel</a:t>
            </a:r>
            <a:r>
              <a:rPr lang="es-ES" dirty="0" smtClean="0"/>
              <a:t>” y poder así generar toda la gama de colores</a:t>
            </a:r>
          </a:p>
          <a:p>
            <a:endParaRPr lang="es-ES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85720" y="285728"/>
            <a:ext cx="3967042" cy="1053000"/>
          </a:xfrm>
        </p:spPr>
        <p:txBody>
          <a:bodyPr t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es-ES" sz="4400" dirty="0">
                <a:latin typeface="Liberation Sans" pitchFamily="18"/>
              </a:rPr>
              <a:t>Monitor OLED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28670"/>
            <a:ext cx="8643966" cy="150019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es-ES" sz="1800" b="0" i="0" u="none" strike="noStrike" kern="1200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es-ES" sz="2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Diodo orgánico de emisión de luz. Millones de </a:t>
            </a:r>
            <a:r>
              <a:rPr lang="es-ES" sz="2800" b="0" i="0" u="none" strike="noStrike" kern="1200" dirty="0" err="1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LEDs</a:t>
            </a:r>
            <a:r>
              <a:rPr lang="es-ES" sz="2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 orgánicos que generan los distintos colores</a:t>
            </a:r>
            <a:r>
              <a:rPr lang="es-ES" sz="2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. </a:t>
            </a:r>
            <a:r>
              <a:rPr lang="es-ES" sz="2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  <a:hlinkClick r:id="rId3"/>
              </a:rPr>
              <a:t>VIDEO</a:t>
            </a:r>
            <a:endParaRPr lang="es-ES" sz="2800" b="0" i="0" u="none" strike="noStrike" kern="1200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0" y="2762640"/>
            <a:ext cx="6114599" cy="40953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5857884" y="2786058"/>
            <a:ext cx="32861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VENTAJAS: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+Delgados y flexibles.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+Contraste y +rango de colores.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Cualquier ángulo de visión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Menor consumo que plasma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Mas grandes (+escalabilidad)</a:t>
            </a:r>
          </a:p>
          <a:p>
            <a:r>
              <a:rPr lang="es-ES" b="1" dirty="0" smtClean="0"/>
              <a:t>DESVENTAJAS: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Tiempo de vida corto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Proceso de fabricación Caro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Impacto </a:t>
            </a:r>
            <a:r>
              <a:rPr lang="es-ES" dirty="0" err="1" smtClean="0"/>
              <a:t>mediambiental</a:t>
            </a:r>
            <a:r>
              <a:rPr lang="es-ES" dirty="0" smtClean="0"/>
              <a:t> : difícil de reciclar</a:t>
            </a:r>
            <a:endParaRPr lang="es-ES" dirty="0"/>
          </a:p>
        </p:txBody>
      </p:sp>
      <p:pic>
        <p:nvPicPr>
          <p:cNvPr id="6" name="5 Imagen" descr="OLED_CURV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275" y="0"/>
            <a:ext cx="2752725" cy="1657350"/>
          </a:xfrm>
          <a:prstGeom prst="rect">
            <a:avLst/>
          </a:prstGeom>
        </p:spPr>
      </p:pic>
      <p:pic>
        <p:nvPicPr>
          <p:cNvPr id="7" name="6 Imagen" descr="oled_display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85728"/>
            <a:ext cx="1750535" cy="119062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357166"/>
            <a:ext cx="7772400" cy="1000132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Pantallas </a:t>
            </a:r>
            <a:r>
              <a:rPr smtClean="0"/>
              <a:t>curvas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85918" y="2704680"/>
            <a:ext cx="5572164" cy="2724584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3 Imagen" descr="Samsung-UHD-TV-Serie-U9000-06-CURV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357298"/>
            <a:ext cx="7643866" cy="50720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33520" y="315000"/>
            <a:ext cx="8229600" cy="1053000"/>
          </a:xfrm>
        </p:spPr>
        <p:txBody>
          <a:bodyPr t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es-ES" sz="4400">
                <a:latin typeface="Liberation Sans" pitchFamily="18"/>
              </a:rPr>
              <a:t>Monitor de Plasma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7884" y="1214422"/>
            <a:ext cx="3311676" cy="571485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es-ES" sz="1800" b="0" i="0" u="none" strike="noStrike" kern="1200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Paneles </a:t>
            </a:r>
            <a:r>
              <a:rPr lang="es-ES" sz="1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de cristal divididos en celdas, que contienen una mezcla de </a:t>
            </a:r>
            <a:r>
              <a:rPr lang="es-ES" sz="1800" b="1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gases nobles </a:t>
            </a:r>
            <a:r>
              <a:rPr lang="es-ES" sz="1800" b="1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(</a:t>
            </a:r>
            <a:r>
              <a:rPr lang="es-ES" sz="1800" b="1" i="0" u="none" strike="noStrike" kern="1200" dirty="0" err="1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Neon</a:t>
            </a:r>
            <a:r>
              <a:rPr lang="es-ES" sz="1800" b="1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 y </a:t>
            </a:r>
            <a:r>
              <a:rPr lang="es-ES" sz="1800" b="1" i="0" u="none" strike="noStrike" kern="1200" dirty="0" err="1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Xenon</a:t>
            </a:r>
            <a:r>
              <a:rPr lang="es-ES" sz="1800" b="1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) </a:t>
            </a: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que </a:t>
            </a:r>
            <a:r>
              <a:rPr lang="es-ES" sz="1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cuando excitamos con electricidad, se convierte en plasma y los fósforos comienzan a emitir luz. </a:t>
            </a:r>
            <a:endParaRPr lang="es-ES" sz="1800" b="0" i="0" u="none" strike="noStrike" kern="1200" dirty="0" smtClean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La </a:t>
            </a:r>
            <a:r>
              <a:rPr lang="es-ES" sz="1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luz la </a:t>
            </a: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emiten, no como </a:t>
            </a:r>
            <a:r>
              <a:rPr lang="es-ES" sz="1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pasa con la </a:t>
            </a:r>
            <a:r>
              <a:rPr lang="es-ES" sz="1800" b="0" i="0" u="none" strike="noStrike" kern="1200" dirty="0" err="1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retroiluminación</a:t>
            </a:r>
            <a:r>
              <a:rPr lang="es-ES" sz="1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 de </a:t>
            </a: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los LCD</a:t>
            </a:r>
            <a:r>
              <a:rPr lang="es-ES" sz="1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. </a:t>
            </a:r>
            <a:endParaRPr lang="es-ES" sz="1800" b="0" i="0" u="none" strike="noStrike" kern="1200" dirty="0" smtClean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Pral. </a:t>
            </a:r>
            <a:r>
              <a:rPr lang="es-ES" sz="1800" b="0" i="0" u="none" strike="noStrike" kern="1200" dirty="0" err="1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caract</a:t>
            </a: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. : </a:t>
            </a:r>
            <a:r>
              <a:rPr lang="es-ES" sz="1800" b="1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el negro intenso que consiguen</a:t>
            </a:r>
            <a:r>
              <a:rPr lang="es-ES" sz="1800" b="0" i="0" u="none" strike="noStrike" kern="1200" dirty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, todavía inalcanzable para la tecnología LCD</a:t>
            </a: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.  </a:t>
            </a:r>
            <a:r>
              <a:rPr lang="es-ES" sz="1800" b="0" i="0" u="none" strike="noStrike" kern="1200" dirty="0" smtClean="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  <a:hlinkClick r:id="rId3"/>
              </a:rPr>
              <a:t>VIDEO</a:t>
            </a:r>
            <a:endParaRPr lang="es-ES" sz="1800" b="0" i="0" u="none" strike="noStrike" kern="1200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0" y="1643050"/>
            <a:ext cx="5714640" cy="4203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Artículo sobre pantallas LCD, OLED Y QLED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smtClean="0">
                <a:hlinkClick r:id="rId2"/>
              </a:rPr>
              <a:t>ENLACE</a:t>
            </a:r>
            <a:r>
              <a:rPr smtClean="0"/>
              <a:t/>
            </a:r>
            <a:br>
              <a:rPr smtClean="0"/>
            </a:br>
            <a:r>
              <a:rPr smtClean="0"/>
              <a:t>En </a:t>
            </a:r>
            <a:r>
              <a:rPr smtClean="0">
                <a:hlinkClick r:id="rId3"/>
              </a:rPr>
              <a:t>https://blog.ielectro.es</a:t>
            </a:r>
            <a:endParaRPr lang="es-ES" dirty="0"/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500042"/>
            <a:ext cx="8229600" cy="723856"/>
          </a:xfrm>
        </p:spPr>
        <p:txBody>
          <a:bodyPr/>
          <a:lstStyle/>
          <a:p>
            <a:pPr>
              <a:buNone/>
            </a:pPr>
            <a:r>
              <a:rPr smtClean="0"/>
              <a:t>PANTALLAS  4K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214282" y="3357562"/>
            <a:ext cx="8929718" cy="3143272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4 Imagen" descr="4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643050"/>
            <a:ext cx="8072677" cy="521495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0" y="1071547"/>
            <a:ext cx="89297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4K</a:t>
            </a:r>
            <a:r>
              <a:rPr lang="es-ES" sz="2800" dirty="0" smtClean="0"/>
              <a:t> tiene cerca de 4000 </a:t>
            </a:r>
            <a:r>
              <a:rPr lang="es-ES" sz="2800" dirty="0" err="1" smtClean="0"/>
              <a:t>px</a:t>
            </a:r>
            <a:r>
              <a:rPr lang="es-ES" sz="2800" dirty="0" smtClean="0"/>
              <a:t> de resolución </a:t>
            </a:r>
            <a:r>
              <a:rPr lang="es-ES" sz="2800" dirty="0" err="1" smtClean="0"/>
              <a:t>horiz</a:t>
            </a:r>
            <a:r>
              <a:rPr lang="es-ES" sz="2800" dirty="0" smtClean="0"/>
              <a:t>.  </a:t>
            </a:r>
          </a:p>
          <a:p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500042"/>
            <a:ext cx="8229600" cy="723856"/>
          </a:xfrm>
        </p:spPr>
        <p:txBody>
          <a:bodyPr/>
          <a:lstStyle/>
          <a:p>
            <a:pPr>
              <a:buNone/>
            </a:pPr>
            <a:r>
              <a:rPr smtClean="0"/>
              <a:t>PANTALLAS  8K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0" y="1071547"/>
            <a:ext cx="89297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8K</a:t>
            </a:r>
            <a:r>
              <a:rPr lang="es-ES" sz="2800" dirty="0" smtClean="0"/>
              <a:t> tiene cerca de 8000 </a:t>
            </a:r>
            <a:r>
              <a:rPr lang="es-ES" sz="2800" dirty="0" err="1" smtClean="0"/>
              <a:t>px</a:t>
            </a:r>
            <a:r>
              <a:rPr lang="es-ES" sz="2800" dirty="0" smtClean="0"/>
              <a:t> de resolución </a:t>
            </a:r>
            <a:r>
              <a:rPr lang="es-ES" sz="2800" dirty="0" err="1" smtClean="0"/>
              <a:t>horiz</a:t>
            </a:r>
            <a:r>
              <a:rPr lang="es-ES" sz="2800" dirty="0" smtClean="0"/>
              <a:t>.  </a:t>
            </a:r>
          </a:p>
          <a:p>
            <a:endParaRPr lang="es-ES" dirty="0"/>
          </a:p>
        </p:txBody>
      </p:sp>
      <p:pic>
        <p:nvPicPr>
          <p:cNvPr id="8" name="7 Imagen" descr="8K-television-TV-85-pulgadas-700x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3050"/>
            <a:ext cx="5634054" cy="4024324"/>
          </a:xfrm>
          <a:prstGeom prst="rect">
            <a:avLst/>
          </a:prstGeom>
        </p:spPr>
      </p:pic>
      <p:pic>
        <p:nvPicPr>
          <p:cNvPr id="7" name="6 Marcador de contenido" descr="pantallas-con-resoluciones-8K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76578" y="3214686"/>
            <a:ext cx="6467422" cy="3643314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457200" y="704880"/>
            <a:ext cx="4257676" cy="1009608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dirty="0" smtClean="0"/>
              <a:t>IMPRESORAS</a:t>
            </a:r>
            <a:endParaRPr lang="es-ES" dirty="0"/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395280" y="1773360"/>
            <a:ext cx="8229600" cy="460548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>
                <a:latin typeface="Constantia"/>
              </a:rPr>
              <a:t>Dispositivo que traslada el texto o la imagen generada por ordenador a papel o transparencias.</a:t>
            </a:r>
          </a:p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 smtClean="0">
                <a:latin typeface="Constantia"/>
              </a:rPr>
              <a:t>Tecnologías de impresión:</a:t>
            </a:r>
            <a:endParaRPr lang="es-ES" sz="2800" dirty="0">
              <a:latin typeface="Constantia"/>
            </a:endParaRPr>
          </a:p>
          <a:p>
            <a:pPr marL="639720" lvl="1" indent="-246240" hangingPunct="1"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b="1" dirty="0">
                <a:latin typeface="Constantia"/>
              </a:rPr>
              <a:t>Inyección de tinta</a:t>
            </a:r>
          </a:p>
          <a:p>
            <a:pPr marL="639720" lvl="1" indent="-246240" hangingPunct="1"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b="1" dirty="0">
                <a:latin typeface="Constantia"/>
              </a:rPr>
              <a:t>Láser</a:t>
            </a:r>
          </a:p>
          <a:p>
            <a:pPr marL="639720" lvl="1" indent="-246240" hangingPunct="1"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b="1" dirty="0">
                <a:latin typeface="Constantia"/>
              </a:rPr>
              <a:t>Sublimación</a:t>
            </a:r>
          </a:p>
          <a:p>
            <a:pPr marL="639720" lvl="1" indent="-246240" hangingPunct="1"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b="1" dirty="0">
                <a:latin typeface="Constantia"/>
              </a:rPr>
              <a:t>Térmicas</a:t>
            </a:r>
          </a:p>
          <a:p>
            <a:pPr marL="639720" lvl="1" indent="-246240" hangingPunct="1"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b="1" dirty="0">
                <a:latin typeface="Constantia"/>
              </a:rPr>
              <a:t>Plotter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600" dirty="0">
              <a:latin typeface="Constantia"/>
            </a:endParaRPr>
          </a:p>
        </p:txBody>
      </p:sp>
      <p:pic>
        <p:nvPicPr>
          <p:cNvPr id="4" name="Picture 4" descr="impresora laser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786578" y="0"/>
            <a:ext cx="2357422" cy="1886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prin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339" y="3214686"/>
            <a:ext cx="5193661" cy="36433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sz="4000"/>
              <a:t>IMPRESORA DE INYECCIÓN DE TINTA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457200" y="1935000"/>
            <a:ext cx="8229600" cy="438948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>
                <a:latin typeface="Constantia"/>
              </a:rPr>
              <a:t>Tienen </a:t>
            </a:r>
            <a:r>
              <a:rPr lang="es-ES" sz="2800" b="1" dirty="0">
                <a:latin typeface="Constantia"/>
              </a:rPr>
              <a:t>cartuchos de tinta</a:t>
            </a:r>
            <a:r>
              <a:rPr lang="es-ES" sz="2800" dirty="0">
                <a:latin typeface="Constantia"/>
              </a:rPr>
              <a:t> con </a:t>
            </a:r>
            <a:r>
              <a:rPr lang="es-ES" sz="2800" b="1" dirty="0">
                <a:latin typeface="Constantia"/>
              </a:rPr>
              <a:t>inyectores</a:t>
            </a:r>
            <a:r>
              <a:rPr lang="es-ES" sz="2800" dirty="0">
                <a:latin typeface="Constantia"/>
              </a:rPr>
              <a:t> que al recibir una señal eléctrica forman el carácter o la imagen en el papel.</a:t>
            </a:r>
          </a:p>
          <a:p>
            <a:pPr marL="272880" lvl="0" indent="-27288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>
                <a:latin typeface="Constantia"/>
              </a:rPr>
              <a:t>Imprimen texto e imágenes</a:t>
            </a:r>
          </a:p>
          <a:p>
            <a:pPr marL="272880" lvl="0" indent="-27288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>
                <a:latin typeface="Constantia"/>
              </a:rPr>
              <a:t>Pueden </a:t>
            </a:r>
            <a:r>
              <a:rPr lang="es-ES" sz="2800" dirty="0" smtClean="0">
                <a:latin typeface="Constantia"/>
              </a:rPr>
              <a:t>ser  </a:t>
            </a:r>
            <a:r>
              <a:rPr lang="es-ES" sz="2800" b="1" dirty="0">
                <a:latin typeface="Constantia"/>
              </a:rPr>
              <a:t>a color </a:t>
            </a:r>
            <a:r>
              <a:rPr lang="es-ES" sz="2800" dirty="0">
                <a:latin typeface="Constantia"/>
              </a:rPr>
              <a:t>si admiten cartucho de color. Son más lentas que las láser.</a:t>
            </a:r>
          </a:p>
          <a:p>
            <a:pPr marL="272880" lvl="0" indent="-27288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>
                <a:latin typeface="Constantia"/>
              </a:rPr>
              <a:t>Su </a:t>
            </a:r>
            <a:r>
              <a:rPr lang="es-ES" sz="2800" u="sng" dirty="0">
                <a:latin typeface="Constantia"/>
              </a:rPr>
              <a:t>velocidad de impresión</a:t>
            </a:r>
            <a:r>
              <a:rPr lang="es-ES" sz="2800" dirty="0">
                <a:latin typeface="Constantia"/>
              </a:rPr>
              <a:t> suele  medirse en </a:t>
            </a:r>
            <a:r>
              <a:rPr lang="es-ES" sz="2800" b="1" dirty="0">
                <a:latin typeface="Constantia"/>
              </a:rPr>
              <a:t>páginas por minuto</a:t>
            </a:r>
            <a:r>
              <a:rPr lang="es-ES" sz="2800" dirty="0">
                <a:latin typeface="Constantia"/>
              </a:rPr>
              <a:t> (</a:t>
            </a:r>
            <a:r>
              <a:rPr lang="es-ES" sz="2800" b="1" dirty="0">
                <a:latin typeface="Constantia"/>
              </a:rPr>
              <a:t>ppm</a:t>
            </a:r>
            <a:r>
              <a:rPr lang="es-ES" sz="2800" dirty="0">
                <a:latin typeface="Constantia"/>
              </a:rPr>
              <a:t>).</a:t>
            </a:r>
          </a:p>
        </p:txBody>
      </p:sp>
      <p:pic>
        <p:nvPicPr>
          <p:cNvPr id="4" name="3 Imagen" descr="cartucho_tint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588000" y="4924440"/>
            <a:ext cx="2371680" cy="1933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79904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IMPRESORA DE INYECCIÓN</a:t>
            </a:r>
            <a:endParaRPr lang="es-ES" dirty="0"/>
          </a:p>
        </p:txBody>
      </p:sp>
      <p:pic>
        <p:nvPicPr>
          <p:cNvPr id="5" name="Picture 4" descr="impresoras-de-injeccion-de-tinta-2-7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79358"/>
            <a:ext cx="7704856" cy="5778642"/>
          </a:xfrm>
          <a:prstGeom prst="rect">
            <a:avLst/>
          </a:prstGeom>
        </p:spPr>
      </p:pic>
      <p:pic>
        <p:nvPicPr>
          <p:cNvPr id="6" name="Picture 5" descr="pc-images-bubb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28328" y="1196752"/>
            <a:ext cx="1315672" cy="1584176"/>
          </a:xfrm>
          <a:prstGeom prst="rect">
            <a:avLst/>
          </a:prstGeom>
        </p:spPr>
      </p:pic>
      <p:pic>
        <p:nvPicPr>
          <p:cNvPr id="7" name="Picture 6" descr="inkj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4098" y="4523606"/>
            <a:ext cx="2639902" cy="233439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785794"/>
            <a:ext cx="7772400" cy="1111988"/>
          </a:xfrm>
        </p:spPr>
        <p:txBody>
          <a:bodyPr/>
          <a:lstStyle/>
          <a:p>
            <a:pPr>
              <a:buNone/>
            </a:pPr>
            <a:r>
              <a:rPr smtClean="0"/>
              <a:t>INYECCIÓN DE TINTA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29388" y="2500306"/>
            <a:ext cx="2500330" cy="2500330"/>
          </a:xfrm>
        </p:spPr>
        <p:txBody>
          <a:bodyPr/>
          <a:lstStyle/>
          <a:p>
            <a:r>
              <a:rPr smtClean="0">
                <a:solidFill>
                  <a:schemeClr val="tx1"/>
                </a:solidFill>
              </a:rPr>
              <a:t>Los inyectores sueltan gotitas de tinta sobre el papel, que se va desplazando línea a línea.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3 Imagen" descr="tint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071678"/>
            <a:ext cx="5786478" cy="360290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600" cy="723856"/>
          </a:xfrm>
        </p:spPr>
        <p:txBody>
          <a:bodyPr/>
          <a:lstStyle/>
          <a:p>
            <a:pPr>
              <a:buNone/>
            </a:pPr>
            <a:r>
              <a:rPr smtClean="0"/>
              <a:t>Inyección de tinta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6786578" y="1857364"/>
            <a:ext cx="2071702" cy="1143008"/>
          </a:xfrm>
        </p:spPr>
        <p:txBody>
          <a:bodyPr/>
          <a:lstStyle/>
          <a:p>
            <a:pPr>
              <a:buNone/>
            </a:pPr>
            <a:r>
              <a:rPr sz="2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1º.Carga el papel</a:t>
            </a:r>
            <a:endParaRPr lang="es-E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Marcador de contenido" descr="imp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7" y="1571612"/>
            <a:ext cx="6199892" cy="4613613"/>
          </a:xfrm>
        </p:spPr>
      </p:pic>
      <p:sp>
        <p:nvSpPr>
          <p:cNvPr id="6" name="5 Flecha izquierda"/>
          <p:cNvSpPr/>
          <p:nvPr/>
        </p:nvSpPr>
        <p:spPr>
          <a:xfrm>
            <a:off x="3143240" y="2000240"/>
            <a:ext cx="3643338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600" cy="723856"/>
          </a:xfrm>
        </p:spPr>
        <p:txBody>
          <a:bodyPr/>
          <a:lstStyle/>
          <a:p>
            <a:pPr>
              <a:buNone/>
            </a:pPr>
            <a:r>
              <a:rPr smtClean="0"/>
              <a:t>Inyección de tinta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6786578" y="1857364"/>
            <a:ext cx="1971660" cy="2714644"/>
          </a:xfrm>
        </p:spPr>
        <p:txBody>
          <a:bodyPr/>
          <a:lstStyle/>
          <a:p>
            <a:pPr>
              <a:buNone/>
            </a:pPr>
            <a:r>
              <a:rPr sz="2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2º) Los cartuchos se desplazan por el carril</a:t>
            </a:r>
            <a:endParaRPr lang="es-E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Marcador de contenido" descr="imp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7" y="1571612"/>
            <a:ext cx="6199892" cy="4613613"/>
          </a:xfrm>
        </p:spPr>
      </p:pic>
      <p:sp>
        <p:nvSpPr>
          <p:cNvPr id="6" name="5 Flecha izquierda"/>
          <p:cNvSpPr/>
          <p:nvPr/>
        </p:nvSpPr>
        <p:spPr>
          <a:xfrm>
            <a:off x="4286248" y="3429000"/>
            <a:ext cx="2357454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600" cy="723856"/>
          </a:xfrm>
        </p:spPr>
        <p:txBody>
          <a:bodyPr/>
          <a:lstStyle/>
          <a:p>
            <a:pPr>
              <a:buNone/>
            </a:pPr>
            <a:r>
              <a:rPr smtClean="0"/>
              <a:t>Inyección de tinta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6643702" y="1857364"/>
            <a:ext cx="2500298" cy="5000636"/>
          </a:xfrm>
        </p:spPr>
        <p:txBody>
          <a:bodyPr/>
          <a:lstStyle/>
          <a:p>
            <a:pPr>
              <a:buNone/>
            </a:pPr>
            <a:r>
              <a:rPr sz="2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3º) Los </a:t>
            </a:r>
            <a:r>
              <a:rPr sz="20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inyectores</a:t>
            </a:r>
            <a:r>
              <a:rPr sz="2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lanzan gotitas de tinta al papel, formando los caracteres de la </a:t>
            </a:r>
            <a:r>
              <a:rPr sz="20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línea</a:t>
            </a:r>
            <a:r>
              <a:rPr sz="2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Va línea a línea. </a:t>
            </a:r>
            <a:br>
              <a:rPr sz="2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sz="2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sz="20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motor</a:t>
            </a:r>
            <a:r>
              <a:rPr sz="2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mueve el carro de los cartuchos a la siguiente línea.</a:t>
            </a:r>
            <a:r>
              <a:rPr sz="2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sz="2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s-E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Marcador de contenido" descr="imp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7" y="1571612"/>
            <a:ext cx="6199892" cy="4613613"/>
          </a:xfrm>
        </p:spPr>
      </p:pic>
      <p:sp>
        <p:nvSpPr>
          <p:cNvPr id="6" name="5 Flecha izquierda"/>
          <p:cNvSpPr/>
          <p:nvPr/>
        </p:nvSpPr>
        <p:spPr>
          <a:xfrm>
            <a:off x="4286248" y="3429000"/>
            <a:ext cx="2357454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6" descr="inkj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-1"/>
            <a:ext cx="3214678" cy="284265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600" cy="723856"/>
          </a:xfrm>
        </p:spPr>
        <p:txBody>
          <a:bodyPr/>
          <a:lstStyle/>
          <a:p>
            <a:pPr>
              <a:buNone/>
            </a:pPr>
            <a:r>
              <a:rPr smtClean="0"/>
              <a:t>Inyección de tinta        </a:t>
            </a:r>
            <a:r>
              <a:rPr sz="5400" smtClean="0">
                <a:latin typeface="Constantia"/>
                <a:hlinkClick r:id="rId2"/>
              </a:rPr>
              <a:t>Video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6643702" y="1857364"/>
            <a:ext cx="2500298" cy="3500462"/>
          </a:xfrm>
        </p:spPr>
        <p:txBody>
          <a:bodyPr/>
          <a:lstStyle/>
          <a:p>
            <a:pPr>
              <a:buNone/>
            </a:pPr>
            <a:r>
              <a:rPr sz="2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4º) Al finalizar </a:t>
            </a:r>
            <a:r>
              <a:rPr sz="2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sale </a:t>
            </a:r>
            <a:r>
              <a:rPr sz="2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página impresa</a:t>
            </a:r>
            <a:endParaRPr lang="es-E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Marcador de contenido" descr="impe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571612"/>
            <a:ext cx="6628489" cy="4932551"/>
          </a:xfrm>
        </p:spPr>
      </p:pic>
      <p:sp>
        <p:nvSpPr>
          <p:cNvPr id="6" name="5 Flecha izquierda"/>
          <p:cNvSpPr/>
          <p:nvPr/>
        </p:nvSpPr>
        <p:spPr>
          <a:xfrm>
            <a:off x="4143372" y="4714884"/>
            <a:ext cx="2357454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251640" y="548640"/>
            <a:ext cx="8229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/>
              <a:t>IMPRESORAS LÁSER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395640" y="1773000"/>
            <a:ext cx="5247930" cy="4727834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000" dirty="0" smtClean="0">
                <a:latin typeface="Constantia"/>
              </a:rPr>
              <a:t>Tecnología de </a:t>
            </a:r>
            <a:r>
              <a:rPr lang="es-ES" sz="2000" dirty="0">
                <a:latin typeface="Constantia"/>
              </a:rPr>
              <a:t>las fotocopiadoras.</a:t>
            </a:r>
          </a:p>
          <a:p>
            <a:pPr marL="272880" lvl="0" indent="-27288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000" dirty="0" smtClean="0">
                <a:latin typeface="Constantia"/>
              </a:rPr>
              <a:t>Utilizan </a:t>
            </a:r>
            <a:r>
              <a:rPr lang="es-ES" sz="2000" b="1" dirty="0">
                <a:latin typeface="Constantia"/>
              </a:rPr>
              <a:t>un rayo láser dirigido</a:t>
            </a:r>
            <a:r>
              <a:rPr lang="es-ES" sz="2000" dirty="0">
                <a:latin typeface="Constantia"/>
              </a:rPr>
              <a:t> y un espejo giratorio, que actúan sobre un </a:t>
            </a:r>
            <a:r>
              <a:rPr lang="es-ES" sz="2000" b="1" u="sng" dirty="0">
                <a:latin typeface="Constantia"/>
              </a:rPr>
              <a:t>tambor fotosensible</a:t>
            </a:r>
            <a:r>
              <a:rPr lang="es-ES" sz="2000" dirty="0">
                <a:latin typeface="Constantia"/>
              </a:rPr>
              <a:t>.</a:t>
            </a:r>
          </a:p>
          <a:p>
            <a:pPr marL="272880" lvl="0" indent="-27288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000" dirty="0">
                <a:latin typeface="Constantia"/>
              </a:rPr>
              <a:t>La imagen se fija en </a:t>
            </a:r>
            <a:r>
              <a:rPr lang="es-ES" sz="2000" b="1" dirty="0">
                <a:latin typeface="Constantia"/>
              </a:rPr>
              <a:t>el tambor</a:t>
            </a:r>
            <a:r>
              <a:rPr lang="es-ES" sz="2000" dirty="0">
                <a:latin typeface="Constantia"/>
              </a:rPr>
              <a:t> en forma de carga electrostática que atrae y retiene el </a:t>
            </a:r>
            <a:r>
              <a:rPr lang="es-ES" sz="2000" b="1" dirty="0">
                <a:latin typeface="Constantia"/>
              </a:rPr>
              <a:t>tóner</a:t>
            </a:r>
            <a:r>
              <a:rPr lang="es-ES" sz="2000" dirty="0">
                <a:latin typeface="Constantia"/>
              </a:rPr>
              <a:t>. </a:t>
            </a:r>
            <a:endParaRPr lang="es-ES" sz="2000" dirty="0" smtClean="0">
              <a:latin typeface="Constantia"/>
            </a:endParaRPr>
          </a:p>
          <a:p>
            <a:pPr marL="272880" lvl="0" indent="-27288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000" i="1" dirty="0" smtClean="0">
                <a:latin typeface="Constantia"/>
              </a:rPr>
              <a:t>Se </a:t>
            </a:r>
            <a:r>
              <a:rPr lang="es-ES" sz="2000" i="1" dirty="0">
                <a:latin typeface="Constantia"/>
              </a:rPr>
              <a:t>enrolla una hoja de papel cargada electrostáticamente alrededor del tambor, de forma que el tóner depositado se queda pegado al papel. A continuación se calienta el papel para que el tóner se funda sobre su superficie. </a:t>
            </a:r>
            <a:endParaRPr lang="es-ES" sz="2000" i="1" dirty="0" smtClean="0">
              <a:latin typeface="Constantia"/>
            </a:endParaRPr>
          </a:p>
          <a:p>
            <a:pPr marL="272880" lvl="0" indent="-27288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000" smtClean="0">
                <a:latin typeface="Constantia"/>
              </a:rPr>
              <a:t>Ventajas: </a:t>
            </a:r>
            <a:r>
              <a:rPr sz="2000" b="1" smtClean="0">
                <a:latin typeface="Constantia"/>
              </a:rPr>
              <a:t>mas rápidas (10-12 ppm) y silenciosas.</a:t>
            </a:r>
          </a:p>
          <a:p>
            <a:pPr marL="272880" lvl="0" indent="-272880" hangingPunct="1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000" b="1" smtClean="0">
                <a:latin typeface="Constantia"/>
              </a:rPr>
              <a:t>Resolución: ppp</a:t>
            </a:r>
            <a:endParaRPr lang="es-ES" sz="2000" b="1" dirty="0">
              <a:latin typeface="Constantia"/>
            </a:endParaRPr>
          </a:p>
        </p:txBody>
      </p:sp>
      <p:pic>
        <p:nvPicPr>
          <p:cNvPr id="4" name="3 Imagen" descr="impresora_las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1285860"/>
            <a:ext cx="2428892" cy="2428892"/>
          </a:xfrm>
          <a:prstGeom prst="rect">
            <a:avLst/>
          </a:prstGeom>
        </p:spPr>
      </p:pic>
      <p:pic>
        <p:nvPicPr>
          <p:cNvPr id="5" name="4 Imagen" descr="Las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4938" y="3786190"/>
            <a:ext cx="3519062" cy="274320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85728"/>
            <a:ext cx="7772400" cy="857256"/>
          </a:xfrm>
        </p:spPr>
        <p:txBody>
          <a:bodyPr/>
          <a:lstStyle/>
          <a:p>
            <a:pPr>
              <a:buNone/>
            </a:pPr>
            <a:r>
              <a:rPr smtClean="0"/>
              <a:t>PARTES IMPR. LÁSER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214942" y="1071546"/>
            <a:ext cx="3714776" cy="535785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sz="3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Tambor fotoconductor</a:t>
            </a:r>
          </a:p>
          <a:p>
            <a:pPr marL="457200" indent="-457200">
              <a:buFont typeface="+mj-lt"/>
              <a:buAutoNum type="arabicPeriod"/>
            </a:pPr>
            <a:r>
              <a:rPr sz="3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Unidad Láser</a:t>
            </a:r>
          </a:p>
          <a:p>
            <a:pPr marL="457200" indent="-457200">
              <a:buFont typeface="+mj-lt"/>
              <a:buAutoNum type="arabicPeriod"/>
            </a:pPr>
            <a:r>
              <a:rPr sz="3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Cartucho de Tóner</a:t>
            </a:r>
          </a:p>
          <a:p>
            <a:pPr marL="457200" indent="-457200">
              <a:buFont typeface="+mj-lt"/>
              <a:buAutoNum type="arabicPeriod"/>
            </a:pPr>
            <a:r>
              <a:rPr sz="3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Fusor</a:t>
            </a:r>
          </a:p>
          <a:p>
            <a:pPr marL="457200" indent="-457200">
              <a:buFont typeface="+mj-lt"/>
              <a:buAutoNum type="arabicPeriod"/>
            </a:pPr>
            <a:r>
              <a:rPr sz="3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Bandeja de papel</a:t>
            </a:r>
          </a:p>
          <a:p>
            <a:pPr marL="457200" indent="-457200">
              <a:buFont typeface="+mj-lt"/>
              <a:buAutoNum type="arabicPeriod"/>
            </a:pPr>
            <a:r>
              <a:rPr sz="3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Rodillos</a:t>
            </a:r>
            <a:endParaRPr lang="es-E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 descr="How-Laser-Printers-work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110328"/>
            <a:ext cx="4500594" cy="53476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2 Imagen" descr="todo-sobre-impresora-lser-y-sus-parte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84"/>
            <a:ext cx="9144000" cy="68651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67640" y="332640"/>
            <a:ext cx="8229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 dirty="0"/>
              <a:t>Impresora </a:t>
            </a:r>
            <a:r>
              <a:rPr lang="es-ES" dirty="0" smtClean="0"/>
              <a:t>láser  (</a:t>
            </a:r>
            <a:r>
              <a:rPr lang="es-ES" dirty="0" smtClean="0">
                <a:hlinkClick r:id="rId3"/>
              </a:rPr>
              <a:t>video</a:t>
            </a:r>
            <a:r>
              <a:rPr lang="es-ES" dirty="0" smtClean="0"/>
              <a:t>)</a:t>
            </a:r>
            <a:endParaRPr lang="es-ES" dirty="0"/>
          </a:p>
        </p:txBody>
      </p:sp>
      <p:pic>
        <p:nvPicPr>
          <p:cNvPr id="3" name="3 Imagen" descr="funcionamiento-impresora-laser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83640" y="1628639"/>
            <a:ext cx="7056720" cy="4440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 dirty="0"/>
              <a:t>Impresora </a:t>
            </a:r>
            <a:r>
              <a:rPr lang="es-ES" dirty="0" smtClean="0"/>
              <a:t>láser</a:t>
            </a:r>
            <a:endParaRPr lang="es-ES" dirty="0"/>
          </a:p>
        </p:txBody>
      </p:sp>
      <p:pic>
        <p:nvPicPr>
          <p:cNvPr id="3" name="3 Imagen" descr="funcionamiento-impresora-las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71604" y="1142984"/>
            <a:ext cx="7056720" cy="4440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CuadroTexto"/>
          <p:cNvSpPr txBox="1"/>
          <p:nvPr/>
        </p:nvSpPr>
        <p:spPr>
          <a:xfrm>
            <a:off x="285720" y="4786322"/>
            <a:ext cx="2000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El papel se carga con carga electrostática +</a:t>
            </a:r>
            <a:endParaRPr lang="es-ES" sz="2000" dirty="0"/>
          </a:p>
        </p:txBody>
      </p:sp>
      <p:sp>
        <p:nvSpPr>
          <p:cNvPr id="5" name="4 Flecha derecha"/>
          <p:cNvSpPr/>
          <p:nvPr/>
        </p:nvSpPr>
        <p:spPr>
          <a:xfrm>
            <a:off x="1928794" y="4500570"/>
            <a:ext cx="2214578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 dirty="0"/>
              <a:t>Impresora </a:t>
            </a:r>
            <a:r>
              <a:rPr lang="es-ES" dirty="0" smtClean="0"/>
              <a:t>láser</a:t>
            </a:r>
            <a:endParaRPr lang="es-ES" dirty="0"/>
          </a:p>
        </p:txBody>
      </p:sp>
      <p:pic>
        <p:nvPicPr>
          <p:cNvPr id="3" name="3 Imagen" descr="funcionamiento-impresora-las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71604" y="1142984"/>
            <a:ext cx="7056720" cy="4440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CuadroTexto"/>
          <p:cNvSpPr txBox="1"/>
          <p:nvPr/>
        </p:nvSpPr>
        <p:spPr>
          <a:xfrm>
            <a:off x="6572264" y="857232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2º)El tambor se carga con carga electrostática +</a:t>
            </a:r>
            <a:endParaRPr lang="es-ES" sz="2000" dirty="0"/>
          </a:p>
        </p:txBody>
      </p:sp>
      <p:sp>
        <p:nvSpPr>
          <p:cNvPr id="5" name="4 Flecha derecha"/>
          <p:cNvSpPr/>
          <p:nvPr/>
        </p:nvSpPr>
        <p:spPr>
          <a:xfrm rot="5950160">
            <a:off x="6019618" y="2458654"/>
            <a:ext cx="1255142" cy="3833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 dirty="0"/>
              <a:t>Impresora </a:t>
            </a:r>
            <a:r>
              <a:rPr lang="es-ES" dirty="0" smtClean="0"/>
              <a:t>láser</a:t>
            </a:r>
            <a:endParaRPr lang="es-ES" dirty="0"/>
          </a:p>
        </p:txBody>
      </p:sp>
      <p:pic>
        <p:nvPicPr>
          <p:cNvPr id="3" name="3 Imagen" descr="funcionamiento-impresora-las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71604" y="1142984"/>
            <a:ext cx="7056720" cy="4440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CuadroTexto"/>
          <p:cNvSpPr txBox="1"/>
          <p:nvPr/>
        </p:nvSpPr>
        <p:spPr>
          <a:xfrm>
            <a:off x="6643702" y="642918"/>
            <a:ext cx="20717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3º)El láser elimina la carga de las zonas donde no se va a imprimir.</a:t>
            </a:r>
            <a:endParaRPr lang="es-ES" sz="2000" dirty="0"/>
          </a:p>
        </p:txBody>
      </p:sp>
      <p:sp>
        <p:nvSpPr>
          <p:cNvPr id="5" name="4 Flecha derecha"/>
          <p:cNvSpPr/>
          <p:nvPr/>
        </p:nvSpPr>
        <p:spPr>
          <a:xfrm rot="7800246">
            <a:off x="5176605" y="2396498"/>
            <a:ext cx="1907549" cy="4887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 dirty="0"/>
              <a:t>Impresora </a:t>
            </a:r>
            <a:r>
              <a:rPr lang="es-ES" dirty="0" smtClean="0"/>
              <a:t>láser</a:t>
            </a:r>
            <a:endParaRPr lang="es-ES" dirty="0"/>
          </a:p>
        </p:txBody>
      </p:sp>
      <p:pic>
        <p:nvPicPr>
          <p:cNvPr id="3" name="3 Imagen" descr="funcionamiento-impresora-las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71604" y="1142984"/>
            <a:ext cx="7056720" cy="4440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CuadroTexto"/>
          <p:cNvSpPr txBox="1"/>
          <p:nvPr/>
        </p:nvSpPr>
        <p:spPr>
          <a:xfrm>
            <a:off x="6643702" y="642918"/>
            <a:ext cx="20717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4º)El tóner cargado - se adhiere a las zonas con carga electrostática +.</a:t>
            </a:r>
            <a:endParaRPr lang="es-ES" sz="2000" dirty="0"/>
          </a:p>
        </p:txBody>
      </p:sp>
      <p:sp>
        <p:nvSpPr>
          <p:cNvPr id="5" name="4 Flecha derecha"/>
          <p:cNvSpPr/>
          <p:nvPr/>
        </p:nvSpPr>
        <p:spPr>
          <a:xfrm rot="7800246">
            <a:off x="4454407" y="2693938"/>
            <a:ext cx="2730305" cy="4232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/>
              <a:t>Impresora </a:t>
            </a:r>
            <a:r>
              <a:rPr lang="es-ES" smtClean="0"/>
              <a:t>láser</a:t>
            </a:r>
            <a:endParaRPr lang="es-ES" dirty="0"/>
          </a:p>
        </p:txBody>
      </p:sp>
      <p:pic>
        <p:nvPicPr>
          <p:cNvPr id="3" name="3 Imagen" descr="funcionamiento-impresora-las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71604" y="1142984"/>
            <a:ext cx="7056720" cy="4440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CuadroTexto"/>
          <p:cNvSpPr txBox="1"/>
          <p:nvPr/>
        </p:nvSpPr>
        <p:spPr>
          <a:xfrm>
            <a:off x="6072198" y="500042"/>
            <a:ext cx="26432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5º)El Fusor calienta el papel para que se fije el tóner. El tóner sobrante va a un depósito y sale  la página impresa.</a:t>
            </a:r>
            <a:endParaRPr lang="es-ES" sz="2000" dirty="0"/>
          </a:p>
        </p:txBody>
      </p:sp>
      <p:sp>
        <p:nvSpPr>
          <p:cNvPr id="5" name="4 Flecha derecha"/>
          <p:cNvSpPr/>
          <p:nvPr/>
        </p:nvSpPr>
        <p:spPr>
          <a:xfrm rot="5973085">
            <a:off x="7188354" y="3006765"/>
            <a:ext cx="2533834" cy="350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928662" y="5572140"/>
            <a:ext cx="1714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 smtClean="0"/>
              <a:t>(</a:t>
            </a:r>
            <a:r>
              <a:rPr lang="es-ES" sz="3200" dirty="0" smtClean="0">
                <a:hlinkClick r:id="rId4"/>
              </a:rPr>
              <a:t>video</a:t>
            </a:r>
            <a:r>
              <a:rPr lang="es-ES" sz="3200" dirty="0" smtClean="0"/>
              <a:t>)</a:t>
            </a:r>
            <a:endParaRPr lang="es-E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920" cy="867452"/>
          </a:xfrm>
        </p:spPr>
        <p:txBody>
          <a:bodyPr/>
          <a:lstStyle/>
          <a:p>
            <a:pPr>
              <a:buNone/>
            </a:pPr>
            <a:r>
              <a:rPr smtClean="0"/>
              <a:t>Impresora LÁSER</a:t>
            </a:r>
            <a:endParaRPr lang="es-ES" dirty="0"/>
          </a:p>
        </p:txBody>
      </p:sp>
      <p:pic>
        <p:nvPicPr>
          <p:cNvPr id="4" name="3 Imagen" descr="implas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857364"/>
            <a:ext cx="6195623" cy="38576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67544" y="692696"/>
            <a:ext cx="8229600" cy="807478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 dirty="0"/>
              <a:t>IMPRESORA DE </a:t>
            </a:r>
            <a:r>
              <a:rPr lang="es-ES" dirty="0" smtClean="0"/>
              <a:t>SUBLIMACIÓN</a:t>
            </a:r>
            <a:endParaRPr lang="es-ES" dirty="0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0" y="1571612"/>
            <a:ext cx="7858148" cy="4752868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b="1" u="sng" dirty="0" smtClean="0">
                <a:latin typeface="Constantia"/>
              </a:rPr>
              <a:t>SUBLIMACIÓN: </a:t>
            </a:r>
            <a:r>
              <a:rPr lang="es-ES" sz="2600" dirty="0" smtClean="0">
                <a:latin typeface="Constantia"/>
              </a:rPr>
              <a:t>pasar de estado </a:t>
            </a:r>
            <a:r>
              <a:rPr lang="es-ES" sz="2600" b="1" dirty="0" smtClean="0">
                <a:latin typeface="Constantia"/>
              </a:rPr>
              <a:t>sólido</a:t>
            </a:r>
            <a:r>
              <a:rPr lang="es-ES" sz="2600" dirty="0" smtClean="0">
                <a:latin typeface="Constantia"/>
              </a:rPr>
              <a:t> a </a:t>
            </a:r>
            <a:r>
              <a:rPr lang="es-ES" sz="2600" b="1" dirty="0" smtClean="0">
                <a:latin typeface="Constantia"/>
              </a:rPr>
              <a:t>gaseoso</a:t>
            </a:r>
            <a:r>
              <a:rPr lang="es-ES" sz="2600" dirty="0" smtClean="0">
                <a:latin typeface="Constantia"/>
              </a:rPr>
              <a:t> directamente</a:t>
            </a:r>
          </a:p>
          <a:p>
            <a:pPr marL="272880" lvl="0" indent="-272880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b="1" u="sng" dirty="0" smtClean="0">
                <a:latin typeface="Constantia"/>
              </a:rPr>
              <a:t>Evapora  la </a:t>
            </a:r>
            <a:r>
              <a:rPr lang="es-ES" sz="2600" b="1" u="sng" dirty="0">
                <a:latin typeface="Constantia"/>
              </a:rPr>
              <a:t>tinta </a:t>
            </a:r>
            <a:r>
              <a:rPr lang="es-ES" sz="2600" dirty="0">
                <a:latin typeface="Constantia"/>
              </a:rPr>
              <a:t>de los 4 colores y </a:t>
            </a:r>
            <a:r>
              <a:rPr lang="es-ES" sz="2600" b="1" dirty="0">
                <a:latin typeface="Constantia"/>
              </a:rPr>
              <a:t>se mezclan los colores  en estado gaseoso.</a:t>
            </a:r>
          </a:p>
          <a:p>
            <a:pPr marL="272880" lvl="0" indent="-272880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b="1" dirty="0">
                <a:latin typeface="Constantia"/>
              </a:rPr>
              <a:t>Excelente calidad fotográfica</a:t>
            </a:r>
            <a:r>
              <a:rPr lang="es-ES" sz="2600" dirty="0">
                <a:latin typeface="Constantia"/>
              </a:rPr>
              <a:t>, </a:t>
            </a:r>
            <a:r>
              <a:rPr lang="es-ES" sz="2600" dirty="0" smtClean="0">
                <a:latin typeface="Constantia"/>
              </a:rPr>
              <a:t>superior  </a:t>
            </a:r>
            <a:r>
              <a:rPr lang="es-ES" sz="2600" dirty="0">
                <a:latin typeface="Constantia"/>
              </a:rPr>
              <a:t>a las de inyección</a:t>
            </a:r>
            <a:r>
              <a:rPr lang="es-ES" sz="2600" dirty="0" smtClean="0">
                <a:latin typeface="Constantia"/>
              </a:rPr>
              <a:t>. </a:t>
            </a:r>
            <a:r>
              <a:rPr lang="es-ES" sz="2600" dirty="0" err="1" smtClean="0">
                <a:latin typeface="Constantia"/>
                <a:hlinkClick r:id="rId3" action="ppaction://hlinkfile"/>
              </a:rPr>
              <a:t>Doc</a:t>
            </a:r>
            <a:endParaRPr lang="es-ES" sz="2600" dirty="0">
              <a:latin typeface="Constantia"/>
            </a:endParaRPr>
          </a:p>
        </p:txBody>
      </p:sp>
      <p:pic>
        <p:nvPicPr>
          <p:cNvPr id="4" name="3 Imagen" descr="sublimacion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85786" y="4143380"/>
            <a:ext cx="6396120" cy="244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Sublimac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391" y="1500174"/>
            <a:ext cx="1453609" cy="257176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/>
              <a:t>IMPRESORA TÉRMICA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457200" y="1935000"/>
            <a:ext cx="4471990" cy="438948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>
                <a:latin typeface="Constantia"/>
              </a:rPr>
              <a:t>Emplean </a:t>
            </a:r>
            <a:r>
              <a:rPr lang="es-ES" sz="2600" b="1" u="sng" dirty="0">
                <a:solidFill>
                  <a:srgbClr val="FF0000"/>
                </a:solidFill>
                <a:latin typeface="Constantia"/>
              </a:rPr>
              <a:t>papel </a:t>
            </a:r>
            <a:r>
              <a:rPr lang="es-ES" sz="2600" b="1" u="sng" dirty="0" err="1">
                <a:solidFill>
                  <a:srgbClr val="FF0000"/>
                </a:solidFill>
                <a:latin typeface="Constantia"/>
              </a:rPr>
              <a:t>termosensible</a:t>
            </a:r>
            <a:r>
              <a:rPr lang="es-ES" sz="2600" dirty="0">
                <a:latin typeface="Constantia"/>
              </a:rPr>
              <a:t>.</a:t>
            </a:r>
          </a:p>
          <a:p>
            <a:pPr marL="272880" lvl="0" indent="-272880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b="1" dirty="0">
                <a:latin typeface="Constantia"/>
              </a:rPr>
              <a:t>Aplicando </a:t>
            </a:r>
            <a:r>
              <a:rPr lang="es-ES" sz="2600" b="1" dirty="0">
                <a:solidFill>
                  <a:srgbClr val="FF0000"/>
                </a:solidFill>
                <a:latin typeface="Constantia"/>
              </a:rPr>
              <a:t>calor</a:t>
            </a:r>
            <a:r>
              <a:rPr lang="es-ES" sz="2600" b="1" dirty="0">
                <a:latin typeface="Constantia"/>
              </a:rPr>
              <a:t> al papel </a:t>
            </a:r>
            <a:r>
              <a:rPr lang="es-ES" sz="2600" dirty="0">
                <a:latin typeface="Constantia"/>
              </a:rPr>
              <a:t>se imprimen los caracteres</a:t>
            </a:r>
          </a:p>
          <a:p>
            <a:pPr marL="272880" lvl="0" indent="-272880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 smtClean="0">
                <a:latin typeface="Constantia"/>
              </a:rPr>
              <a:t>Para </a:t>
            </a:r>
            <a:r>
              <a:rPr lang="es-ES" sz="2600" dirty="0">
                <a:latin typeface="Constantia"/>
              </a:rPr>
              <a:t>imprimir tickets, en cajeros…</a:t>
            </a:r>
          </a:p>
        </p:txBody>
      </p:sp>
      <p:pic>
        <p:nvPicPr>
          <p:cNvPr id="4" name="3 Imagen" descr="termic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857752" y="1928802"/>
            <a:ext cx="3500621" cy="3500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sz="4000" b="1" dirty="0"/>
              <a:t>PARÁMETROS DE LAS IMPRESORAS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214282" y="1357298"/>
            <a:ext cx="4857784" cy="438948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b="1" u="sng" dirty="0">
                <a:latin typeface="Constantia"/>
              </a:rPr>
              <a:t>La resolución:</a:t>
            </a:r>
            <a:r>
              <a:rPr lang="es-ES" sz="2800" dirty="0">
                <a:latin typeface="Constantia"/>
              </a:rPr>
              <a:t> </a:t>
            </a:r>
            <a:r>
              <a:rPr lang="es-ES" sz="2800" dirty="0" smtClean="0">
                <a:latin typeface="Constantia"/>
              </a:rPr>
              <a:t>nivel </a:t>
            </a:r>
            <a:r>
              <a:rPr lang="es-ES" sz="2800" dirty="0">
                <a:latin typeface="Constantia"/>
              </a:rPr>
              <a:t>de detalle o calidad de imagen que se puede obtener con la impresora, medida </a:t>
            </a:r>
            <a:r>
              <a:rPr lang="es-ES" sz="2800" dirty="0" smtClean="0">
                <a:latin typeface="Constantia"/>
              </a:rPr>
              <a:t>en: </a:t>
            </a:r>
            <a:r>
              <a:rPr lang="es-ES" sz="2800" b="1" u="sng" dirty="0" smtClean="0">
                <a:solidFill>
                  <a:schemeClr val="accent2">
                    <a:lumMod val="75000"/>
                  </a:schemeClr>
                </a:solidFill>
                <a:latin typeface="Constantia"/>
              </a:rPr>
              <a:t>Puntos </a:t>
            </a:r>
            <a:r>
              <a:rPr sz="2800" b="1" u="sng">
                <a:solidFill>
                  <a:schemeClr val="accent2">
                    <a:lumMod val="75000"/>
                  </a:schemeClr>
                </a:solidFill>
                <a:latin typeface="Constantia"/>
              </a:rPr>
              <a:t>P</a:t>
            </a:r>
            <a:r>
              <a:rPr lang="es-ES" sz="2800" b="1" u="sng" dirty="0" err="1" smtClean="0">
                <a:solidFill>
                  <a:schemeClr val="accent2">
                    <a:lumMod val="75000"/>
                  </a:schemeClr>
                </a:solidFill>
                <a:latin typeface="Constantia"/>
              </a:rPr>
              <a:t>or</a:t>
            </a:r>
            <a:r>
              <a:rPr lang="es-ES" sz="2800" b="1" u="sng" dirty="0" smtClean="0">
                <a:solidFill>
                  <a:schemeClr val="accent2">
                    <a:lumMod val="75000"/>
                  </a:schemeClr>
                </a:solidFill>
                <a:latin typeface="Constantia"/>
              </a:rPr>
              <a:t> Pulgada </a:t>
            </a:r>
            <a:r>
              <a:rPr lang="es-ES" sz="2800" b="1" u="sng" dirty="0">
                <a:solidFill>
                  <a:schemeClr val="accent2">
                    <a:lumMod val="75000"/>
                  </a:schemeClr>
                </a:solidFill>
                <a:latin typeface="Constantia"/>
              </a:rPr>
              <a:t>(</a:t>
            </a:r>
            <a:r>
              <a:rPr lang="es-ES" sz="2800" b="1" u="sng" dirty="0" err="1">
                <a:solidFill>
                  <a:schemeClr val="accent2">
                    <a:lumMod val="75000"/>
                  </a:schemeClr>
                </a:solidFill>
                <a:latin typeface="Constantia"/>
              </a:rPr>
              <a:t>ppp</a:t>
            </a:r>
            <a:r>
              <a:rPr lang="es-ES" sz="2800" b="1" u="sng" dirty="0">
                <a:solidFill>
                  <a:schemeClr val="accent2">
                    <a:lumMod val="75000"/>
                  </a:schemeClr>
                </a:solidFill>
                <a:latin typeface="Constantia"/>
              </a:rPr>
              <a:t> </a:t>
            </a:r>
            <a:r>
              <a:rPr lang="es-ES" sz="2800" b="1" dirty="0">
                <a:latin typeface="Constantia"/>
              </a:rPr>
              <a:t>o dpi)</a:t>
            </a:r>
            <a:r>
              <a:rPr lang="es-ES" sz="2800" dirty="0">
                <a:latin typeface="Constantia"/>
              </a:rPr>
              <a:t>.</a:t>
            </a:r>
          </a:p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u="sng" dirty="0">
                <a:latin typeface="Constantia"/>
              </a:rPr>
              <a:t>La </a:t>
            </a:r>
            <a:r>
              <a:rPr lang="es-ES" sz="2800" b="1" u="sng" dirty="0">
                <a:latin typeface="Constantia"/>
              </a:rPr>
              <a:t>velocidad</a:t>
            </a:r>
            <a:r>
              <a:rPr lang="es-ES" sz="2800" b="1" dirty="0">
                <a:latin typeface="Constantia"/>
              </a:rPr>
              <a:t> </a:t>
            </a:r>
            <a:r>
              <a:rPr lang="es-ES" sz="2800" dirty="0">
                <a:latin typeface="Constantia"/>
              </a:rPr>
              <a:t>en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Constantia"/>
              </a:rPr>
              <a:t>ppm</a:t>
            </a:r>
            <a:r>
              <a:rPr lang="es-ES" sz="2800" dirty="0">
                <a:latin typeface="Constantia"/>
              </a:rPr>
              <a:t>, </a:t>
            </a:r>
            <a:r>
              <a:rPr lang="es-ES" sz="2800" b="1" dirty="0">
                <a:latin typeface="Constantia"/>
              </a:rPr>
              <a:t>páginas por minuto</a:t>
            </a:r>
            <a:r>
              <a:rPr lang="es-ES" sz="2800" dirty="0">
                <a:latin typeface="Constantia"/>
              </a:rPr>
              <a:t> que es capaz de imprimir.</a:t>
            </a:r>
          </a:p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800" dirty="0">
              <a:latin typeface="Constantia"/>
            </a:endParaRPr>
          </a:p>
        </p:txBody>
      </p:sp>
      <p:pic>
        <p:nvPicPr>
          <p:cNvPr id="4" name="3 Imagen" descr="Pulga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1357298"/>
            <a:ext cx="3713248" cy="2571768"/>
          </a:xfrm>
          <a:prstGeom prst="rect">
            <a:avLst/>
          </a:prstGeom>
        </p:spPr>
      </p:pic>
      <p:pic>
        <p:nvPicPr>
          <p:cNvPr id="5" name="4 Imagen" descr="descarg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6" y="4000504"/>
            <a:ext cx="2967346" cy="26431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571472" y="500042"/>
            <a:ext cx="8157600" cy="66574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dirty="0" smtClean="0"/>
              <a:t>PLOTER</a:t>
            </a:r>
            <a:endParaRPr lang="es-ES" dirty="0"/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500034" y="1142984"/>
            <a:ext cx="8158320" cy="475452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>
                <a:latin typeface="Constantia"/>
              </a:rPr>
              <a:t>Impresora de gran tamaño, para imprimir planos, diseños industriales, dibujos técnicos, pósters…</a:t>
            </a:r>
          </a:p>
          <a:p>
            <a:pPr marL="272880" lvl="0" indent="-272880" hangingPunct="1"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dirty="0">
                <a:latin typeface="Constantia"/>
              </a:rPr>
              <a:t>Tinta.</a:t>
            </a:r>
          </a:p>
        </p:txBody>
      </p:sp>
      <p:pic>
        <p:nvPicPr>
          <p:cNvPr id="5" name="4 Imagen" descr="plotter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7" y="2143116"/>
            <a:ext cx="5612957" cy="471488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600" cy="795294"/>
          </a:xfrm>
        </p:spPr>
        <p:txBody>
          <a:bodyPr/>
          <a:lstStyle/>
          <a:p>
            <a:pPr>
              <a:buNone/>
            </a:pPr>
            <a:r>
              <a:rPr smtClean="0"/>
              <a:t>IMPRESORA 3D  (</a:t>
            </a:r>
            <a:r>
              <a:rPr smtClean="0">
                <a:hlinkClick r:id="rId2"/>
              </a:rPr>
              <a:t>video</a:t>
            </a:r>
            <a:r>
              <a:rPr smtClean="0"/>
              <a:t>)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929190" y="1571612"/>
            <a:ext cx="3757610" cy="5000660"/>
          </a:xfrm>
        </p:spPr>
        <p:txBody>
          <a:bodyPr/>
          <a:lstStyle/>
          <a:p>
            <a:pPr>
              <a:buNone/>
            </a:pPr>
            <a:r>
              <a:rPr lang="es-ES" sz="2400" dirty="0" smtClean="0"/>
              <a:t>Se</a:t>
            </a:r>
            <a:r>
              <a:rPr sz="2400" smtClean="0"/>
              <a:t>  acumula material en una plataforma por diferentes métodos: polimerizacion, inyeccion de aporte o aglutinante, extrusion de material, láser sobre cama de polvo</a:t>
            </a:r>
            <a:r>
              <a:rPr lang="es-ES" sz="2400" dirty="0" smtClean="0"/>
              <a:t>…</a:t>
            </a:r>
            <a:r>
              <a:rPr smtClean="0"/>
              <a:t/>
            </a:r>
            <a:br>
              <a:rPr smtClean="0"/>
            </a:br>
            <a:r>
              <a:rPr sz="2400" smtClean="0"/>
              <a:t>MATERIALES: polímeros (plásticos fundibles),  filamentos PLA  (acido polilactico derivado del maiz)y ABS, resinas</a:t>
            </a:r>
            <a:r>
              <a:rPr smtClean="0"/>
              <a:t/>
            </a:r>
            <a:br>
              <a:rPr smtClean="0"/>
            </a:br>
            <a:endParaRPr lang="es-ES" dirty="0"/>
          </a:p>
        </p:txBody>
      </p:sp>
      <p:pic>
        <p:nvPicPr>
          <p:cNvPr id="5" name="4 Imagen" descr="hephestos_bq_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5926"/>
            <a:ext cx="5072066" cy="507206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/>
              <a:t>MEMORIA MASIVA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457200" y="1935000"/>
            <a:ext cx="8229600" cy="476100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b="1" dirty="0">
                <a:latin typeface="Constantia"/>
              </a:rPr>
              <a:t>DISCOS MAGNÉTICOS:</a:t>
            </a:r>
            <a:r>
              <a:rPr lang="es-ES" sz="2800" dirty="0">
                <a:latin typeface="Constantia"/>
              </a:rPr>
              <a:t> </a:t>
            </a:r>
            <a:r>
              <a:rPr lang="es-ES" sz="2200" dirty="0">
                <a:latin typeface="Constantia"/>
              </a:rPr>
              <a:t>la información se graba por polarización de un </a:t>
            </a:r>
            <a:r>
              <a:rPr lang="es-ES" sz="2200" b="1" dirty="0">
                <a:latin typeface="Constantia"/>
              </a:rPr>
              <a:t>material magnético.</a:t>
            </a:r>
          </a:p>
          <a:p>
            <a:pPr marL="639720" lvl="1" indent="-24624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dirty="0">
                <a:latin typeface="Constantia"/>
              </a:rPr>
              <a:t>Disco Duro</a:t>
            </a:r>
          </a:p>
          <a:p>
            <a:pPr marL="272880" lvl="0" indent="-27288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b="1" dirty="0">
                <a:latin typeface="Constantia"/>
              </a:rPr>
              <a:t>DISCOS ÓPTICOS:</a:t>
            </a:r>
            <a:r>
              <a:rPr lang="es-ES" sz="2800" dirty="0">
                <a:latin typeface="Constantia"/>
              </a:rPr>
              <a:t> </a:t>
            </a:r>
            <a:r>
              <a:rPr lang="es-ES" sz="2200" dirty="0">
                <a:latin typeface="Constantia"/>
              </a:rPr>
              <a:t>tecnología </a:t>
            </a:r>
            <a:r>
              <a:rPr lang="es-ES" sz="2200" b="1" dirty="0">
                <a:latin typeface="Constantia"/>
              </a:rPr>
              <a:t>óptica (láser)</a:t>
            </a:r>
          </a:p>
          <a:p>
            <a:pPr marL="639720" lvl="1" indent="-24624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dirty="0">
                <a:latin typeface="Constantia"/>
              </a:rPr>
              <a:t>CD</a:t>
            </a:r>
          </a:p>
          <a:p>
            <a:pPr marL="639720" lvl="1" indent="-24624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dirty="0">
                <a:latin typeface="Constantia"/>
              </a:rPr>
              <a:t>DVD</a:t>
            </a:r>
          </a:p>
          <a:p>
            <a:pPr marL="639720" lvl="1" indent="-24624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dirty="0">
                <a:latin typeface="Constantia"/>
              </a:rPr>
              <a:t>Unidades lectoras, grabadoras y </a:t>
            </a:r>
            <a:r>
              <a:rPr lang="es-ES" sz="2400" dirty="0" err="1">
                <a:latin typeface="Constantia"/>
              </a:rPr>
              <a:t>regrabadoras</a:t>
            </a:r>
            <a:endParaRPr lang="es-ES" sz="2400" dirty="0">
              <a:latin typeface="Constantia"/>
            </a:endParaRPr>
          </a:p>
          <a:p>
            <a:pPr marL="272880" lvl="0" indent="-27288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800" b="1" dirty="0">
                <a:latin typeface="Constantia"/>
              </a:rPr>
              <a:t>MEMORIA FLASH:</a:t>
            </a:r>
          </a:p>
          <a:p>
            <a:pPr marL="272880" lvl="1" indent="-272880" hangingPunct="1">
              <a:lnSpc>
                <a:spcPct val="80000"/>
              </a:lnSpc>
              <a:buClr>
                <a:srgbClr val="0BD0D9"/>
              </a:buClr>
              <a:buSzPct val="95000"/>
              <a:buFont typeface="Wingdings 2" pitchFamily="18"/>
              <a:buChar char=""/>
            </a:pPr>
            <a:r>
              <a:rPr lang="es-ES" dirty="0">
                <a:latin typeface="Constantia"/>
              </a:rPr>
              <a:t>USB,</a:t>
            </a:r>
          </a:p>
          <a:p>
            <a:pPr marL="272880" lvl="1" indent="-272880" hangingPunct="1">
              <a:lnSpc>
                <a:spcPct val="80000"/>
              </a:lnSpc>
              <a:buClr>
                <a:srgbClr val="0BD0D9"/>
              </a:buClr>
              <a:buSzPct val="95000"/>
              <a:buFont typeface="Wingdings 2" pitchFamily="18"/>
              <a:buChar char=""/>
            </a:pPr>
            <a:r>
              <a:rPr lang="es-ES" dirty="0">
                <a:latin typeface="Constantia"/>
              </a:rPr>
              <a:t>tarjetas SD</a:t>
            </a:r>
          </a:p>
          <a:p>
            <a:pPr marL="272880" lvl="1" indent="-272880" hangingPunct="1">
              <a:lnSpc>
                <a:spcPct val="80000"/>
              </a:lnSpc>
              <a:buClr>
                <a:srgbClr val="0BD0D9"/>
              </a:buClr>
              <a:buSzPct val="95000"/>
              <a:buFont typeface="Wingdings 2" pitchFamily="18"/>
              <a:buChar char=""/>
            </a:pPr>
            <a:r>
              <a:rPr lang="es-ES" dirty="0">
                <a:latin typeface="Constantia"/>
              </a:rPr>
              <a:t>DISCOS SSD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7128000" y="4824000"/>
            <a:ext cx="1956960" cy="18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4392000" y="5112000"/>
            <a:ext cx="2723760" cy="1676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285720" y="428604"/>
            <a:ext cx="8229600" cy="100013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sz="3600" dirty="0"/>
              <a:t>DISCOS </a:t>
            </a:r>
            <a:r>
              <a:rPr lang="es-ES" sz="3600" dirty="0" smtClean="0"/>
              <a:t>MAGNÉTICOS:</a:t>
            </a:r>
            <a:br>
              <a:rPr lang="es-ES" sz="3600" dirty="0" smtClean="0"/>
            </a:br>
            <a:r>
              <a:rPr sz="3600" b="1" smtClean="0"/>
              <a:t>EL </a:t>
            </a:r>
            <a:r>
              <a:rPr lang="es-ES" sz="3600" b="1" dirty="0" smtClean="0"/>
              <a:t>DISCO DURO (HDD)</a:t>
            </a:r>
            <a:endParaRPr lang="es-ES" sz="3600" b="1" dirty="0"/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179280" y="1500174"/>
            <a:ext cx="5750042" cy="5143536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400" b="1" dirty="0" smtClean="0">
                <a:latin typeface="Constantia"/>
              </a:rPr>
              <a:t>Almacén permanente </a:t>
            </a:r>
            <a:r>
              <a:rPr lang="es-ES" sz="2400" dirty="0" smtClean="0">
                <a:latin typeface="Constantia"/>
              </a:rPr>
              <a:t>de datos</a:t>
            </a:r>
            <a:endParaRPr lang="es-ES" sz="2400" dirty="0">
              <a:latin typeface="Constantia"/>
            </a:endParaRPr>
          </a:p>
          <a:p>
            <a:pPr marL="272880" lvl="0" indent="-272880" hangingPunct="1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400" dirty="0">
                <a:latin typeface="Constantia"/>
              </a:rPr>
              <a:t>Metal o plástico recubierto de </a:t>
            </a:r>
            <a:r>
              <a:rPr lang="es-ES" sz="2400" b="1" dirty="0">
                <a:latin typeface="Constantia"/>
              </a:rPr>
              <a:t>material magnético</a:t>
            </a:r>
            <a:r>
              <a:rPr lang="es-ES" sz="2400" dirty="0">
                <a:latin typeface="Constantia"/>
              </a:rPr>
              <a:t>.</a:t>
            </a:r>
          </a:p>
          <a:p>
            <a:pPr marL="272880" lvl="0" indent="-272880" hangingPunct="1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400" dirty="0" smtClean="0">
                <a:latin typeface="Constantia"/>
              </a:rPr>
              <a:t>La </a:t>
            </a:r>
            <a:r>
              <a:rPr lang="es-ES" sz="2400" dirty="0">
                <a:latin typeface="Constantia"/>
              </a:rPr>
              <a:t>información se almacena en una superficie magnética por </a:t>
            </a:r>
            <a:r>
              <a:rPr lang="es-ES" sz="2400" b="1" dirty="0">
                <a:latin typeface="Constantia"/>
              </a:rPr>
              <a:t>polarización</a:t>
            </a:r>
            <a:r>
              <a:rPr lang="es-ES" sz="2400" dirty="0">
                <a:latin typeface="Constantia"/>
              </a:rPr>
              <a:t> de </a:t>
            </a:r>
            <a:r>
              <a:rPr lang="es-ES" sz="2400" dirty="0" smtClean="0">
                <a:latin typeface="Constantia"/>
              </a:rPr>
              <a:t>ésta: N/S</a:t>
            </a:r>
          </a:p>
          <a:p>
            <a:pPr marL="272880" lvl="0" indent="-272880" hangingPunct="1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SzPct val="95000"/>
              <a:buNone/>
            </a:pPr>
            <a:r>
              <a:rPr sz="2400" smtClean="0">
                <a:latin typeface="Constantia"/>
              </a:rPr>
              <a:t>PARÁMETROS:</a:t>
            </a:r>
            <a:endParaRPr lang="es-ES" sz="2400" dirty="0">
              <a:latin typeface="Constantia"/>
            </a:endParaRPr>
          </a:p>
          <a:p>
            <a:pPr marL="272880" lvl="0" indent="-272880" hangingPunct="1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400" b="1" dirty="0" smtClean="0">
                <a:latin typeface="Constantia"/>
              </a:rPr>
              <a:t>Capacidad</a:t>
            </a:r>
            <a:r>
              <a:rPr lang="es-ES" sz="2400" b="1" dirty="0">
                <a:latin typeface="Constantia"/>
              </a:rPr>
              <a:t>: </a:t>
            </a:r>
            <a:r>
              <a:rPr lang="es-ES" sz="2800" dirty="0">
                <a:latin typeface="Calibri" pitchFamily="34" charset="0"/>
              </a:rPr>
              <a:t>500GB, </a:t>
            </a:r>
            <a:r>
              <a:rPr lang="es-ES" sz="2800" dirty="0" smtClean="0">
                <a:latin typeface="Calibri" pitchFamily="34" charset="0"/>
              </a:rPr>
              <a:t>1-2- 3,5 TB</a:t>
            </a:r>
          </a:p>
          <a:p>
            <a:pPr marL="272880" lvl="0" indent="-272880" hangingPunct="1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Latencia o Tiempo de respuesta: </a:t>
            </a:r>
            <a:r>
              <a:rPr sz="2000" smtClean="0">
                <a:latin typeface="Arial" pitchFamily="34" charset="0"/>
                <a:cs typeface="Arial" pitchFamily="34" charset="0"/>
              </a:rPr>
              <a:t>2-3 </a:t>
            </a:r>
            <a:r>
              <a:rPr sz="2000" b="1" smtClean="0">
                <a:latin typeface="Arial" pitchFamily="34" charset="0"/>
                <a:cs typeface="Arial" pitchFamily="34" charset="0"/>
              </a:rPr>
              <a:t>ms</a:t>
            </a:r>
          </a:p>
          <a:p>
            <a:pPr marL="272880" lvl="0" indent="-272880" hangingPunct="1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Tasa de transferencia: </a:t>
            </a:r>
            <a:r>
              <a:rPr sz="2400" smtClean="0">
                <a:latin typeface="Arial" pitchFamily="34" charset="0"/>
                <a:cs typeface="Arial" pitchFamily="34" charset="0"/>
              </a:rPr>
              <a:t>150-300</a:t>
            </a:r>
            <a:r>
              <a:rPr sz="2400" b="1" smtClean="0">
                <a:latin typeface="Constantia"/>
              </a:rPr>
              <a:t> Mbps</a:t>
            </a:r>
          </a:p>
          <a:p>
            <a:pPr marL="272880" lvl="0" indent="-272880" hangingPunct="1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Caché de disco</a:t>
            </a:r>
          </a:p>
          <a:p>
            <a:pPr marL="272880" lvl="0" indent="-272880" hangingPunct="1">
              <a:lnSpc>
                <a:spcPct val="9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400" b="1" smtClean="0">
                <a:latin typeface="Constantia"/>
              </a:rPr>
              <a:t>Interfaz: </a:t>
            </a:r>
            <a:r>
              <a:rPr sz="2400" smtClean="0"/>
              <a:t>SCSI, IDE y SATA.</a:t>
            </a:r>
            <a:endParaRPr sz="2400" b="1" dirty="0">
              <a:latin typeface="Constantia"/>
            </a:endParaRPr>
          </a:p>
        </p:txBody>
      </p:sp>
      <p:pic>
        <p:nvPicPr>
          <p:cNvPr id="4" name="3 Imagen" descr="hd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786414" y="1000108"/>
            <a:ext cx="3357586" cy="3357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pPr>
              <a:buNone/>
            </a:pPr>
            <a:r>
              <a:rPr smtClean="0"/>
              <a:t>Partes del DISCO DURO</a:t>
            </a:r>
            <a:endParaRPr lang="es-ES" dirty="0"/>
          </a:p>
        </p:txBody>
      </p:sp>
      <p:pic>
        <p:nvPicPr>
          <p:cNvPr id="5" name="4 Imagen" descr="Disco_duro_pc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4" y="1571612"/>
            <a:ext cx="8490251" cy="50720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>
              <a:buNone/>
            </a:pPr>
            <a:r>
              <a:rPr smtClean="0"/>
              <a:t>PARTES DEL DISCO DURO</a:t>
            </a:r>
            <a:endParaRPr lang="es-ES" dirty="0"/>
          </a:p>
        </p:txBody>
      </p:sp>
      <p:pic>
        <p:nvPicPr>
          <p:cNvPr id="5" name="4 Imagen" descr="Disco_duro_pc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214422"/>
            <a:ext cx="5859470" cy="3500462"/>
          </a:xfrm>
          <a:prstGeom prst="rect">
            <a:avLst/>
          </a:prstGeom>
        </p:spPr>
      </p:pic>
      <p:pic>
        <p:nvPicPr>
          <p:cNvPr id="6" name="5 Imagen" descr="controladora de disc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2" y="1500174"/>
            <a:ext cx="2613904" cy="2533653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428596" y="4643446"/>
            <a:ext cx="90011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Constantia"/>
              </a:rPr>
              <a:t>Motor: 7200 rpm                                                            Controladora de disco         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b="1" dirty="0" smtClean="0">
                <a:latin typeface="Constantia"/>
              </a:rPr>
              <a:t>Cabezal</a:t>
            </a:r>
            <a:r>
              <a:rPr lang="es-ES" sz="2000" dirty="0" smtClean="0">
                <a:latin typeface="Constantia"/>
              </a:rPr>
              <a:t> </a:t>
            </a:r>
            <a:r>
              <a:rPr lang="es-ES" sz="2000" b="1" dirty="0" smtClean="0">
                <a:latin typeface="Constantia"/>
              </a:rPr>
              <a:t>de l/e</a:t>
            </a:r>
            <a:br>
              <a:rPr lang="es-ES" sz="2000" b="1" dirty="0" smtClean="0">
                <a:latin typeface="Constantia"/>
              </a:rPr>
            </a:br>
            <a:r>
              <a:rPr lang="es-ES" sz="2000" b="1" dirty="0" smtClean="0">
                <a:latin typeface="Constantia"/>
              </a:rPr>
              <a:t>Platos</a:t>
            </a:r>
            <a:br>
              <a:rPr lang="es-ES" sz="2000" b="1" dirty="0" smtClean="0">
                <a:latin typeface="Constantia"/>
              </a:rPr>
            </a:br>
            <a:r>
              <a:rPr lang="es-ES" sz="2000" b="1" dirty="0" smtClean="0">
                <a:latin typeface="Constantia"/>
              </a:rPr>
              <a:t>Eje</a:t>
            </a:r>
            <a:br>
              <a:rPr lang="es-ES" sz="2000" b="1" dirty="0" smtClean="0">
                <a:latin typeface="Constantia"/>
              </a:rPr>
            </a:br>
            <a:r>
              <a:rPr lang="es-ES" sz="2000" b="1" dirty="0" smtClean="0">
                <a:latin typeface="Constantia"/>
              </a:rPr>
              <a:t>Impulsor de la cabeza</a:t>
            </a:r>
            <a:br>
              <a:rPr lang="es-ES" sz="2000" b="1" dirty="0" smtClean="0">
                <a:latin typeface="Constantia"/>
              </a:rPr>
            </a:br>
            <a:endParaRPr lang="es-E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14290"/>
            <a:ext cx="4829180" cy="723856"/>
          </a:xfrm>
        </p:spPr>
        <p:txBody>
          <a:bodyPr/>
          <a:lstStyle/>
          <a:p>
            <a:pPr>
              <a:buNone/>
            </a:pPr>
            <a:r>
              <a:rPr smtClean="0"/>
              <a:t>LATENCIA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28596" y="928670"/>
            <a:ext cx="8215370" cy="4500594"/>
          </a:xfrm>
        </p:spPr>
        <p:txBody>
          <a:bodyPr/>
          <a:lstStyle/>
          <a:p>
            <a:r>
              <a:rPr sz="2800" smtClean="0"/>
              <a:t>La </a:t>
            </a:r>
            <a:r>
              <a:rPr sz="2800" b="1" smtClean="0"/>
              <a:t>latencia</a:t>
            </a:r>
            <a:r>
              <a:rPr sz="2800" smtClean="0"/>
              <a:t> rotacional es el </a:t>
            </a:r>
            <a:r>
              <a:rPr sz="2800" b="1" smtClean="0"/>
              <a:t>retraso</a:t>
            </a:r>
            <a:r>
              <a:rPr sz="2800" smtClean="0"/>
              <a:t> que se da mientras se espera la rotación del </a:t>
            </a:r>
            <a:r>
              <a:rPr sz="2800" b="1" smtClean="0"/>
              <a:t>disco</a:t>
            </a:r>
            <a:r>
              <a:rPr sz="2800" smtClean="0"/>
              <a:t> para que se tenga al alcance el </a:t>
            </a:r>
            <a:r>
              <a:rPr sz="2800" b="1" smtClean="0"/>
              <a:t>sector</a:t>
            </a:r>
            <a:r>
              <a:rPr sz="2800" smtClean="0"/>
              <a:t> deseado bajo el cabezal.​ </a:t>
            </a:r>
          </a:p>
          <a:p>
            <a:r>
              <a:rPr sz="2800" smtClean="0"/>
              <a:t>Esto depende de la velocidad rotacional de un plato (o del motor de giro) medida en revoluciones por minuto</a:t>
            </a:r>
            <a:endParaRPr lang="es-ES" sz="28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142976" y="3500438"/>
          <a:ext cx="6357982" cy="3000397"/>
        </p:xfrm>
        <a:graphic>
          <a:graphicData uri="http://schemas.openxmlformats.org/drawingml/2006/table">
            <a:tbl>
              <a:tblPr/>
              <a:tblGrid>
                <a:gridCol w="3178991"/>
                <a:gridCol w="3178991"/>
              </a:tblGrid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Motor </a:t>
                      </a:r>
                      <a:r>
                        <a:rPr lang="es-ES" dirty="0" smtClean="0"/>
                        <a:t>de giro </a:t>
                      </a:r>
                      <a:r>
                        <a:rPr lang="es-ES" dirty="0"/>
                        <a:t>del</a:t>
                      </a:r>
                    </a:p>
                    <a:p>
                      <a:pPr algn="ctr"/>
                      <a:r>
                        <a:rPr lang="es-ES" dirty="0"/>
                        <a:t>HDD</a:t>
                      </a:r>
                      <a:br>
                        <a:rPr lang="es-ES" dirty="0"/>
                      </a:br>
                      <a:r>
                        <a:rPr lang="es-ES" dirty="0"/>
                        <a:t>[RPM]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Latenciarotacional</a:t>
                      </a:r>
                    </a:p>
                    <a:p>
                      <a:pPr algn="ctr"/>
                      <a:r>
                        <a:rPr lang="es-ES"/>
                        <a:t>promedio</a:t>
                      </a:r>
                    </a:p>
                    <a:p>
                      <a:pPr algn="ctr"/>
                      <a:r>
                        <a:rPr lang="es-ES"/>
                        <a:t>[ms]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algn="r"/>
                      <a:r>
                        <a:rPr lang="es-ES"/>
                        <a:t>4,200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/>
                        <a:t>7.14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algn="r"/>
                      <a:r>
                        <a:rPr lang="es-ES"/>
                        <a:t>5,400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/>
                        <a:t>5.56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algn="r"/>
                      <a:r>
                        <a:rPr lang="es-ES"/>
                        <a:t>7,200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/>
                        <a:t>4.17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algn="r"/>
                      <a:r>
                        <a:rPr lang="es-ES"/>
                        <a:t>10,000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/>
                        <a:t>3.00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algn="r"/>
                      <a:r>
                        <a:rPr lang="es-ES"/>
                        <a:t>15,000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/>
                        <a:t>2.00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TASA DE TRANSFERENCIA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357158" y="714356"/>
            <a:ext cx="8229600" cy="1143000"/>
          </a:xfrm>
        </p:spPr>
        <p:txBody>
          <a:bodyPr/>
          <a:lstStyle/>
          <a:p>
            <a:pPr>
              <a:buNone/>
            </a:pPr>
            <a:r>
              <a:rPr smtClean="0"/>
              <a:t/>
            </a:r>
            <a:br>
              <a:rPr smtClean="0"/>
            </a:b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71472" y="2143116"/>
            <a:ext cx="82868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 -SATA o SATA 1</a:t>
            </a:r>
            <a:r>
              <a:rPr lang="es-ES" sz="2800" dirty="0" smtClean="0"/>
              <a:t>, con una velocidad de </a:t>
            </a:r>
            <a:r>
              <a:rPr lang="es-ES" sz="2800" dirty="0" err="1" smtClean="0"/>
              <a:t>transmisiónde</a:t>
            </a:r>
            <a:r>
              <a:rPr lang="es-ES" sz="2800" dirty="0" smtClean="0"/>
              <a:t> </a:t>
            </a:r>
            <a:r>
              <a:rPr lang="es-ES" sz="2800" b="1" dirty="0" smtClean="0"/>
              <a:t>150MB/</a:t>
            </a:r>
            <a:r>
              <a:rPr lang="es-ES" sz="2800" dirty="0" smtClean="0"/>
              <a:t>s, llamado también SATA 1.5Gb. Este tipo ya prácticamente no se utiliza, a pesar de su reciente aparición.</a:t>
            </a:r>
            <a:br>
              <a:rPr lang="es-ES" sz="2800" dirty="0" smtClean="0"/>
            </a:br>
            <a:r>
              <a:rPr lang="es-ES" sz="2800" dirty="0" smtClean="0"/>
              <a:t>-</a:t>
            </a:r>
            <a:r>
              <a:rPr lang="es-ES" sz="2800" b="1" dirty="0" smtClean="0"/>
              <a:t>SATA 2</a:t>
            </a:r>
            <a:r>
              <a:rPr lang="es-ES" sz="2800" dirty="0" smtClean="0"/>
              <a:t>, con una velocidad de </a:t>
            </a:r>
            <a:r>
              <a:rPr lang="es-ES" sz="2800" dirty="0" err="1" smtClean="0"/>
              <a:t>transmisiónde</a:t>
            </a:r>
            <a:r>
              <a:rPr lang="es-ES" sz="2800" dirty="0" smtClean="0"/>
              <a:t> </a:t>
            </a:r>
            <a:r>
              <a:rPr lang="es-ES" sz="2800" b="1" dirty="0" smtClean="0"/>
              <a:t>300MB/s</a:t>
            </a:r>
            <a:r>
              <a:rPr lang="es-ES" sz="2800" dirty="0" smtClean="0"/>
              <a:t>, conocido también como SATA 3Gb. Es el tipo más utilizado, y suelen tener un jumper para poder utilizarlos como SATA 1.</a:t>
            </a:r>
            <a:br>
              <a:rPr lang="es-ES" sz="2800" dirty="0" smtClean="0"/>
            </a:br>
            <a:r>
              <a:rPr lang="es-ES" sz="2800" dirty="0" smtClean="0"/>
              <a:t>-El tipo </a:t>
            </a:r>
            <a:r>
              <a:rPr lang="es-ES" sz="2800" b="1" dirty="0" smtClean="0"/>
              <a:t>SATA 6Gb</a:t>
            </a:r>
            <a:r>
              <a:rPr lang="es-ES" sz="2800" dirty="0" smtClean="0"/>
              <a:t>, con una velocidad de transmisión de </a:t>
            </a:r>
            <a:r>
              <a:rPr lang="es-ES" sz="2800" b="1" dirty="0" smtClean="0"/>
              <a:t>6000MBs</a:t>
            </a:r>
            <a:r>
              <a:rPr lang="es-ES" sz="2800" dirty="0" smtClean="0"/>
              <a:t> </a:t>
            </a:r>
            <a:endParaRPr lang="es-E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285720" y="1428736"/>
            <a:ext cx="3643306" cy="4500594"/>
          </a:xfrm>
        </p:spPr>
        <p:txBody>
          <a:bodyPr/>
          <a:lstStyle/>
          <a:p>
            <a:pPr>
              <a:buNone/>
            </a:pPr>
            <a:r>
              <a:rPr sz="32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MBR: </a:t>
            </a:r>
            <a:r>
              <a:rPr sz="2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Master Boot Record</a:t>
            </a:r>
            <a:br>
              <a:rPr sz="2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sz="2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(sector  0, pista 0)</a:t>
            </a:r>
            <a:br>
              <a:rPr sz="2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sz="28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Cluster: </a:t>
            </a:r>
            <a:r>
              <a:rPr sz="2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mismo sector en todos los discos.</a:t>
            </a:r>
            <a:br>
              <a:rPr sz="2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sz="28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Tiempo de respuesta:</a:t>
            </a:r>
            <a:br>
              <a:rPr sz="28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sz="28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Revoluciones</a:t>
            </a:r>
            <a:r>
              <a:rPr sz="2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72000rpm</a:t>
            </a:r>
            <a:endParaRPr lang="es-E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 descr="sectore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073" y="285728"/>
            <a:ext cx="4535793" cy="657227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428604"/>
            <a:ext cx="8015254" cy="785818"/>
          </a:xfrm>
        </p:spPr>
        <p:txBody>
          <a:bodyPr/>
          <a:lstStyle/>
          <a:p>
            <a:pPr>
              <a:buNone/>
            </a:pPr>
            <a:r>
              <a:rPr smtClean="0"/>
              <a:t> SECTORES Y PISTAS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CLUSTER</a:t>
            </a:r>
            <a:br>
              <a:rPr smtClean="0"/>
            </a:b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4 Marcador de contenido" descr="cluste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00174"/>
            <a:ext cx="8708633" cy="457203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 dirty="0">
                <a:hlinkClick r:id="rId3"/>
              </a:rPr>
              <a:t>EL DISCO </a:t>
            </a:r>
            <a:r>
              <a:rPr lang="es-ES" dirty="0" smtClean="0">
                <a:hlinkClick r:id="rId3"/>
              </a:rPr>
              <a:t>DURO     </a:t>
            </a:r>
            <a:r>
              <a:rPr lang="es-ES" sz="3200" dirty="0" smtClean="0">
                <a:hlinkClick r:id="rId4"/>
              </a:rPr>
              <a:t>video</a:t>
            </a:r>
            <a:endParaRPr lang="es-ES" sz="3200" dirty="0"/>
          </a:p>
        </p:txBody>
      </p:sp>
      <p:pic>
        <p:nvPicPr>
          <p:cNvPr id="3" name="3 Marcador de contenido" descr="hdd_open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57158" y="1571612"/>
            <a:ext cx="8577159" cy="4824306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86758" cy="1000108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sz="4400" dirty="0"/>
              <a:t>DISCOS ÓPTICOS: </a:t>
            </a:r>
            <a:r>
              <a:rPr lang="es-ES" sz="4400" b="1" dirty="0" smtClean="0">
                <a:hlinkClick r:id="rId3"/>
              </a:rPr>
              <a:t>CD-ROM</a:t>
            </a:r>
            <a:endParaRPr lang="es-ES" sz="4400" b="1" dirty="0"/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457200" y="1935000"/>
            <a:ext cx="8229600" cy="438948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60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600">
              <a:latin typeface="Constantia"/>
            </a:endParaRPr>
          </a:p>
        </p:txBody>
      </p:sp>
      <p:pic>
        <p:nvPicPr>
          <p:cNvPr id="5" name="4 Imagen" descr="200px-Compact_disc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68" y="1357298"/>
            <a:ext cx="1571636" cy="1802751"/>
          </a:xfrm>
          <a:prstGeom prst="rect">
            <a:avLst/>
          </a:prstGeom>
        </p:spPr>
      </p:pic>
      <p:pic>
        <p:nvPicPr>
          <p:cNvPr id="6" name="5 Imagen" descr="150px-CD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0892" y="285728"/>
            <a:ext cx="1904762" cy="926984"/>
          </a:xfrm>
          <a:prstGeom prst="rect">
            <a:avLst/>
          </a:prstGeom>
        </p:spPr>
      </p:pic>
      <p:sp>
        <p:nvSpPr>
          <p:cNvPr id="4" name="Text Box 5"/>
          <p:cNvSpPr txBox="1"/>
          <p:nvPr/>
        </p:nvSpPr>
        <p:spPr>
          <a:xfrm>
            <a:off x="0" y="3429000"/>
            <a:ext cx="8929718" cy="318805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343080" marR="0" lvl="0" indent="-34308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</a:pPr>
            <a:r>
              <a:rPr lang="es-ES" sz="2000" b="0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El </a:t>
            </a:r>
            <a:r>
              <a:rPr lang="es-ES" sz="2000" b="1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CD-ROM </a:t>
            </a:r>
            <a:r>
              <a:rPr lang="es-ES" sz="2000" b="0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(</a:t>
            </a:r>
            <a:r>
              <a:rPr lang="es-ES" sz="2000" b="0" i="1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Compact Disk-</a:t>
            </a:r>
            <a:r>
              <a:rPr lang="es-ES" sz="2000" b="0" i="1" u="none" strike="noStrike" kern="1200" spc="0" baseline="0" dirty="0" err="1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Read</a:t>
            </a:r>
            <a:r>
              <a:rPr lang="es-ES" sz="2000" b="0" i="1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 </a:t>
            </a:r>
            <a:r>
              <a:rPr lang="es-ES" sz="2000" b="0" i="1" u="none" strike="noStrike" kern="1200" spc="0" baseline="0" dirty="0" err="1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Only</a:t>
            </a:r>
            <a:r>
              <a:rPr lang="es-ES" sz="2000" b="0" i="1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 </a:t>
            </a:r>
            <a:r>
              <a:rPr lang="es-ES" sz="2000" b="0" i="1" u="none" strike="noStrike" kern="1200" spc="0" baseline="0" dirty="0" err="1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Memory</a:t>
            </a:r>
            <a:r>
              <a:rPr lang="es-ES" sz="2000" b="0" i="0" u="none" strike="noStrike" kern="1200" spc="0" baseline="0" dirty="0" smtClean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):  </a:t>
            </a:r>
            <a:r>
              <a:rPr lang="es-ES" sz="2000" b="1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solo </a:t>
            </a:r>
            <a:r>
              <a:rPr lang="es-ES" sz="2000" b="1" i="0" u="none" strike="noStrike" kern="1200" spc="0" baseline="0" dirty="0" smtClean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lectura</a:t>
            </a:r>
          </a:p>
          <a:p>
            <a:pPr marL="343080" indent="-343080">
              <a:buSzPct val="100000"/>
              <a:buFont typeface="StarSymbol"/>
              <a:buChar char="•"/>
            </a:pPr>
            <a:r>
              <a:rPr lang="es-ES" sz="2000" dirty="0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Fabricados con </a:t>
            </a:r>
            <a:r>
              <a:rPr lang="es-ES" sz="2000" b="1" dirty="0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resina policarbonatos </a:t>
            </a:r>
            <a:r>
              <a:rPr lang="es-ES" sz="2000" dirty="0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recubierta de una superficie muy </a:t>
            </a:r>
            <a:r>
              <a:rPr lang="es-ES" sz="2000" dirty="0" err="1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reflectiva</a:t>
            </a:r>
            <a:r>
              <a:rPr lang="es-ES" sz="2000" dirty="0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 como el </a:t>
            </a:r>
            <a:r>
              <a:rPr lang="es-ES" sz="2000" b="1" dirty="0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aluminio</a:t>
            </a:r>
            <a:r>
              <a:rPr lang="es-ES" sz="2000" dirty="0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. </a:t>
            </a:r>
          </a:p>
          <a:p>
            <a:pPr marL="343080" indent="-343080">
              <a:buSzPct val="100000"/>
              <a:buFont typeface="StarSymbol"/>
              <a:buChar char="•"/>
            </a:pPr>
            <a:r>
              <a:rPr lang="es-ES" sz="2000" dirty="0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La información se guarda mediante </a:t>
            </a:r>
            <a:r>
              <a:rPr lang="es-ES" sz="2000" b="1" dirty="0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pequeños agujeros en la superficie</a:t>
            </a:r>
            <a:r>
              <a:rPr lang="es-ES" sz="2000" dirty="0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. </a:t>
            </a:r>
          </a:p>
          <a:p>
            <a:pPr marL="343080" marR="0" lvl="0" indent="-34308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</a:pPr>
            <a:r>
              <a:rPr lang="es-ES" sz="2000" b="0" i="0" u="none" strike="noStrike" kern="1200" spc="0" baseline="0" dirty="0" smtClean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Información </a:t>
            </a:r>
            <a:r>
              <a:rPr lang="es-ES" sz="2000" b="0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almacenada </a:t>
            </a:r>
            <a:r>
              <a:rPr lang="es-ES" sz="2000" b="1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en una sola cara</a:t>
            </a:r>
            <a:r>
              <a:rPr lang="es-ES" sz="2000" b="0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, siguiendo </a:t>
            </a:r>
            <a:r>
              <a:rPr lang="es-ES" sz="2000" b="1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una pista única en forma de </a:t>
            </a:r>
            <a:r>
              <a:rPr lang="es-ES" sz="2000" b="1" i="0" u="none" strike="noStrike" kern="1200" spc="0" baseline="0" dirty="0" smtClean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espiral</a:t>
            </a:r>
            <a:r>
              <a:rPr lang="es-ES" sz="2000" b="0" i="0" u="none" strike="noStrike" kern="1200" spc="0" baseline="0" dirty="0" smtClean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. Esta </a:t>
            </a:r>
            <a:r>
              <a:rPr lang="es-ES" sz="2000" b="0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pista también está dividida en </a:t>
            </a:r>
            <a:r>
              <a:rPr lang="es-ES" sz="2000" b="1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sectores</a:t>
            </a:r>
            <a:r>
              <a:rPr lang="es-ES" sz="2000" b="0" i="0" u="none" strike="noStrike" kern="1200" spc="0" baseline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. La superficie alterna zonas lisas y muescas, que representan los dos dígitos binarios (I y O), respectivamente.</a:t>
            </a:r>
          </a:p>
          <a:p>
            <a:pPr marL="343080" marR="0" lvl="0" indent="-34308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</a:pPr>
            <a:r>
              <a:rPr lang="es-ES" sz="2000" b="1" dirty="0" smtClean="0">
                <a:solidFill>
                  <a:srgbClr val="000000"/>
                </a:solidFill>
                <a:latin typeface="Tahoma" pitchFamily="34"/>
                <a:ea typeface="Microsoft YaHei" pitchFamily="2"/>
                <a:cs typeface="Arial" pitchFamily="2"/>
              </a:rPr>
              <a:t>Velocidad de lectura: 24X, 48X</a:t>
            </a:r>
          </a:p>
        </p:txBody>
      </p:sp>
      <p:pic>
        <p:nvPicPr>
          <p:cNvPr id="7" name="6 Imagen" descr="unidades cd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20" y="1000108"/>
            <a:ext cx="3771927" cy="2357454"/>
          </a:xfrm>
          <a:prstGeom prst="rect">
            <a:avLst/>
          </a:prstGeom>
        </p:spPr>
      </p:pic>
      <p:pic>
        <p:nvPicPr>
          <p:cNvPr id="8" name="7 Imagen" descr="cd-pista-espira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1934" y="1357298"/>
            <a:ext cx="3048000" cy="18478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pPr>
              <a:buNone/>
            </a:pPr>
            <a:r>
              <a:rPr smtClean="0"/>
              <a:t>EL CD-ROM:PARÁMETROS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28596" y="1428736"/>
            <a:ext cx="8257844" cy="3286148"/>
          </a:xfrm>
        </p:spPr>
        <p:txBody>
          <a:bodyPr/>
          <a:lstStyle/>
          <a:p>
            <a:pPr marL="360000">
              <a:spcAft>
                <a:spcPts val="600"/>
              </a:spcAft>
            </a:pPr>
            <a:r>
              <a:rPr b="1" smtClean="0"/>
              <a:t>Capacidad: </a:t>
            </a:r>
            <a:r>
              <a:rPr b="1" smtClean="0">
                <a:latin typeface="Tahoma" pitchFamily="34"/>
                <a:cs typeface="Arial" pitchFamily="2"/>
              </a:rPr>
              <a:t>700-800-900Mb. </a:t>
            </a:r>
            <a:endParaRPr smtClean="0">
              <a:latin typeface="Arial" pitchFamily="34" charset="0"/>
              <a:cs typeface="Arial" pitchFamily="34" charset="0"/>
            </a:endParaRPr>
          </a:p>
          <a:p>
            <a:pPr marL="360000">
              <a:spcAft>
                <a:spcPts val="600"/>
              </a:spcAft>
            </a:pPr>
            <a:r>
              <a:rPr b="1" smtClean="0"/>
              <a:t>Tiempo de acceso: </a:t>
            </a:r>
            <a:r>
              <a:rPr smtClean="0"/>
              <a:t>cantidad de tiempo desde que comienza el proceso de lectura hasta que los datos comienzan a ser leídos. En ns</a:t>
            </a:r>
          </a:p>
          <a:p>
            <a:pPr marL="360000">
              <a:spcAft>
                <a:spcPts val="600"/>
              </a:spcAft>
            </a:pPr>
            <a:r>
              <a:rPr b="1" smtClean="0"/>
              <a:t>Velocidad de transferencia: </a:t>
            </a:r>
            <a:r>
              <a:rPr smtClean="0">
                <a:latin typeface="Arial" pitchFamily="34" charset="0"/>
                <a:cs typeface="Arial" pitchFamily="34" charset="0"/>
              </a:rPr>
              <a:t>24x</a:t>
            </a:r>
            <a:br>
              <a:rPr smtClean="0">
                <a:latin typeface="Arial" pitchFamily="34" charset="0"/>
                <a:cs typeface="Arial" pitchFamily="34" charset="0"/>
              </a:rPr>
            </a:br>
            <a:r>
              <a:rPr smtClean="0">
                <a:latin typeface="Arial" pitchFamily="34" charset="0"/>
                <a:cs typeface="Arial" pitchFamily="34" charset="0"/>
              </a:rPr>
              <a:t>   ( x=150 KB/s velocidad)</a:t>
            </a:r>
            <a:endParaRPr lang="es-ES" dirty="0"/>
          </a:p>
        </p:txBody>
      </p:sp>
      <p:pic>
        <p:nvPicPr>
          <p:cNvPr id="5" name="4 Imagen" descr="200px-Compact_disc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96" y="714356"/>
            <a:ext cx="1357322" cy="1556922"/>
          </a:xfrm>
          <a:prstGeom prst="rect">
            <a:avLst/>
          </a:prstGeom>
        </p:spPr>
      </p:pic>
      <p:pic>
        <p:nvPicPr>
          <p:cNvPr id="6" name="5 Imagen" descr="150px-C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238" y="0"/>
            <a:ext cx="1904762" cy="926984"/>
          </a:xfrm>
          <a:prstGeom prst="rect">
            <a:avLst/>
          </a:prstGeom>
        </p:spPr>
      </p:pic>
      <p:pic>
        <p:nvPicPr>
          <p:cNvPr id="7" name="6 Imagen" descr="velocidades_CD_DV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4929198"/>
            <a:ext cx="8483263" cy="135732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285728"/>
            <a:ext cx="7615262" cy="847772"/>
          </a:xfrm>
        </p:spPr>
        <p:txBody>
          <a:bodyPr/>
          <a:lstStyle/>
          <a:p>
            <a:pPr>
              <a:buNone/>
            </a:pPr>
            <a:r>
              <a:rPr smtClean="0"/>
              <a:t>CD-ROM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1500174"/>
          <a:ext cx="771530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/>
                <a:gridCol w="38576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Velocidad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Velocidad de transferencia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1x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/>
                        <a:t>150 KB/s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2x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/>
                        <a:t>300 KB/s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4x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600 KB/s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800"/>
                        <a:t>8x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1200 KB/s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800"/>
                        <a:t>10x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1500 KB/s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12x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1800 KB/s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/>
                        <a:t>24x</a:t>
                      </a:r>
                      <a:endParaRPr lang="es-E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/>
                        <a:t>3600 KB/s</a:t>
                      </a:r>
                      <a:endParaRPr lang="es-ES" sz="2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/>
                        <a:t>32x</a:t>
                      </a:r>
                      <a:endParaRPr lang="es-E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/>
                        <a:t>4800 KB/s</a:t>
                      </a:r>
                      <a:endParaRPr lang="es-ES" sz="28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500042"/>
            <a:ext cx="6429388" cy="857256"/>
          </a:xfrm>
        </p:spPr>
        <p:txBody>
          <a:bodyPr/>
          <a:lstStyle/>
          <a:p>
            <a:pPr>
              <a:buNone/>
            </a:pPr>
            <a:r>
              <a:rPr sz="3600" smtClean="0"/>
              <a:t>LECTORA y GRABADORA  DE CD's</a:t>
            </a:r>
            <a:endParaRPr lang="es-ES" sz="36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285720" y="1571612"/>
            <a:ext cx="8257844" cy="4773502"/>
          </a:xfrm>
        </p:spPr>
        <p:txBody>
          <a:bodyPr/>
          <a:lstStyle/>
          <a:p>
            <a:r>
              <a:rPr smtClean="0"/>
              <a:t>Integra un </a:t>
            </a:r>
            <a:r>
              <a:rPr b="1" smtClean="0"/>
              <a:t>emisor de rayo láser </a:t>
            </a:r>
            <a:r>
              <a:rPr smtClean="0"/>
              <a:t>especial para leer los datos grabados en un CD ("Compact Disc"), </a:t>
            </a:r>
          </a:p>
          <a:p>
            <a:r>
              <a:rPr smtClean="0"/>
              <a:t>un motor para hacer girar el disco y una charola para colocarlo. </a:t>
            </a:r>
          </a:p>
          <a:p>
            <a:r>
              <a:rPr sz="2400" smtClean="0">
                <a:latin typeface="+mj-lt"/>
              </a:rPr>
              <a:t>Una vez leídos los datos, esta unidad se encarga también de enviarlos por medio de un cable hacia la placa base (Motherboard) para que sean procesados.</a:t>
            </a:r>
          </a:p>
          <a:p>
            <a:r>
              <a:rPr sz="2400" b="1" smtClean="0">
                <a:latin typeface="+mj-lt"/>
              </a:rPr>
              <a:t>Grabadora: </a:t>
            </a:r>
            <a:r>
              <a:rPr sz="2400" smtClean="0">
                <a:latin typeface="+mj-lt"/>
              </a:rPr>
              <a:t>trae </a:t>
            </a:r>
            <a:r>
              <a:rPr sz="2400" b="1" smtClean="0">
                <a:latin typeface="+mj-lt"/>
              </a:rPr>
              <a:t>otro láser </a:t>
            </a:r>
            <a:r>
              <a:rPr sz="2400" smtClean="0">
                <a:latin typeface="+mj-lt"/>
              </a:rPr>
              <a:t>mas potente para quemar el CD</a:t>
            </a:r>
          </a:p>
          <a:p>
            <a:r>
              <a:rPr sz="2400" smtClean="0">
                <a:latin typeface="+mj-lt"/>
                <a:hlinkClick r:id="rId2"/>
              </a:rPr>
              <a:t>VER VIDEO FUNC. DISCO OPTICO</a:t>
            </a:r>
            <a:endParaRPr lang="es-ES" sz="2400" dirty="0">
              <a:latin typeface="+mj-lt"/>
            </a:endParaRPr>
          </a:p>
        </p:txBody>
      </p:sp>
      <p:pic>
        <p:nvPicPr>
          <p:cNvPr id="5" name="4 Imagen" descr="lectora-c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02" y="0"/>
            <a:ext cx="2500298" cy="16606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648000" y="574200"/>
            <a:ext cx="8229600" cy="7938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sz="4400" dirty="0"/>
              <a:t>DISCOS OPTICOS: DVD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467544" y="1412776"/>
            <a:ext cx="8229600" cy="482400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400" b="1" i="1" dirty="0">
                <a:latin typeface="Tahoma" pitchFamily="34"/>
                <a:cs typeface="Arial"/>
              </a:rPr>
              <a:t>Digital </a:t>
            </a:r>
            <a:r>
              <a:rPr lang="es-ES" sz="2400" b="1" i="1" dirty="0" err="1" smtClean="0">
                <a:latin typeface="Tahoma" pitchFamily="34"/>
                <a:cs typeface="Arial"/>
              </a:rPr>
              <a:t>Versatile</a:t>
            </a:r>
            <a:r>
              <a:rPr lang="es-ES" sz="2400" b="1" i="1" dirty="0" smtClean="0">
                <a:latin typeface="Tahoma" pitchFamily="34"/>
                <a:cs typeface="Arial"/>
              </a:rPr>
              <a:t> </a:t>
            </a:r>
            <a:r>
              <a:rPr lang="es-ES" sz="2400" b="1" i="1" dirty="0">
                <a:latin typeface="Tahoma" pitchFamily="34"/>
                <a:cs typeface="Arial"/>
              </a:rPr>
              <a:t>Disc</a:t>
            </a:r>
            <a:r>
              <a:rPr lang="es-ES" sz="2400" dirty="0">
                <a:latin typeface="Tahoma" pitchFamily="34"/>
                <a:cs typeface="Arial"/>
              </a:rPr>
              <a:t>, físicamente análogos a los </a:t>
            </a:r>
            <a:r>
              <a:rPr lang="es-ES" sz="2400" dirty="0" smtClean="0">
                <a:latin typeface="Tahoma" pitchFamily="34"/>
                <a:cs typeface="Arial"/>
              </a:rPr>
              <a:t>CD, </a:t>
            </a:r>
            <a:r>
              <a:rPr lang="es-ES" sz="2400" dirty="0">
                <a:latin typeface="Tahoma" pitchFamily="34"/>
                <a:cs typeface="Arial"/>
              </a:rPr>
              <a:t>pero su capacidad es muchísimo </a:t>
            </a:r>
            <a:r>
              <a:rPr lang="es-ES" sz="2400" dirty="0" err="1">
                <a:latin typeface="Tahoma" pitchFamily="34"/>
                <a:cs typeface="Arial"/>
              </a:rPr>
              <a:t>mayor:</a:t>
            </a:r>
            <a:r>
              <a:rPr lang="es-ES" sz="2400" b="1" dirty="0" err="1">
                <a:latin typeface="Tahoma" pitchFamily="34"/>
                <a:cs typeface="Arial"/>
              </a:rPr>
              <a:t>hasta</a:t>
            </a:r>
            <a:r>
              <a:rPr lang="es-ES" sz="2400" b="1" dirty="0">
                <a:latin typeface="Tahoma" pitchFamily="34"/>
                <a:cs typeface="Arial"/>
              </a:rPr>
              <a:t> </a:t>
            </a:r>
            <a:r>
              <a:rPr lang="es-ES" sz="2400" b="1" dirty="0">
                <a:solidFill>
                  <a:srgbClr val="C00000"/>
                </a:solidFill>
                <a:latin typeface="Tahoma" pitchFamily="34"/>
                <a:cs typeface="Arial"/>
              </a:rPr>
              <a:t>17 GB</a:t>
            </a:r>
            <a:r>
              <a:rPr lang="es-ES" sz="2400" b="1" dirty="0" smtClean="0">
                <a:solidFill>
                  <a:srgbClr val="C00000"/>
                </a:solidFill>
                <a:latin typeface="Tahoma" pitchFamily="34"/>
                <a:cs typeface="Arial"/>
              </a:rPr>
              <a:t>.</a:t>
            </a:r>
          </a:p>
          <a:p>
            <a:pPr marL="272880" lvl="0" indent="-27288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400" b="1" dirty="0">
              <a:solidFill>
                <a:srgbClr val="C00000"/>
              </a:solidFill>
              <a:latin typeface="Tahoma" pitchFamily="34"/>
              <a:cs typeface="Arial"/>
            </a:endParaRPr>
          </a:p>
          <a:p>
            <a:pPr marL="272880" lvl="0" indent="-27288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400" dirty="0">
                <a:latin typeface="Tahoma" pitchFamily="34"/>
                <a:cs typeface="Arial"/>
              </a:rPr>
              <a:t>Esta capacidad la consiguen</a:t>
            </a:r>
            <a:r>
              <a:rPr lang="es-ES" sz="2400" b="1" dirty="0">
                <a:latin typeface="Tahoma" pitchFamily="34"/>
                <a:cs typeface="Arial"/>
              </a:rPr>
              <a:t> aumentando la densidad de escritura </a:t>
            </a:r>
            <a:r>
              <a:rPr lang="es-ES" sz="2400" dirty="0">
                <a:latin typeface="Tahoma" pitchFamily="34"/>
                <a:cs typeface="Arial"/>
              </a:rPr>
              <a:t>(más información en el mismo espacio), grabando en las dos caras del CD y almacenando, en cada una ellas, varias capas de información, unas encima de otras</a:t>
            </a:r>
            <a:r>
              <a:rPr lang="es-ES" sz="2400" dirty="0" smtClean="0">
                <a:latin typeface="Tahoma" pitchFamily="34"/>
                <a:cs typeface="Arial"/>
              </a:rPr>
              <a:t>.</a:t>
            </a:r>
          </a:p>
          <a:p>
            <a:pPr marL="272880" lvl="0" indent="-27288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400" dirty="0">
              <a:latin typeface="Tahoma" pitchFamily="34"/>
              <a:cs typeface="Arial"/>
            </a:endParaRPr>
          </a:p>
          <a:p>
            <a:pPr marL="272880" lvl="0" indent="-27288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400" dirty="0">
                <a:solidFill>
                  <a:srgbClr val="C00000"/>
                </a:solidFill>
                <a:latin typeface="Tahoma" pitchFamily="34"/>
                <a:cs typeface="Arial"/>
              </a:rPr>
              <a:t>Su </a:t>
            </a:r>
            <a:r>
              <a:rPr lang="es-ES" sz="2400" b="1" dirty="0">
                <a:solidFill>
                  <a:srgbClr val="C00000"/>
                </a:solidFill>
                <a:latin typeface="Tahoma" pitchFamily="34"/>
                <a:cs typeface="Arial"/>
              </a:rPr>
              <a:t>láser</a:t>
            </a:r>
            <a:r>
              <a:rPr lang="es-ES" sz="2400" dirty="0">
                <a:solidFill>
                  <a:srgbClr val="C00000"/>
                </a:solidFill>
                <a:latin typeface="Tahoma" pitchFamily="34"/>
                <a:cs typeface="Arial"/>
              </a:rPr>
              <a:t> es distinto </a:t>
            </a:r>
            <a:r>
              <a:rPr lang="es-ES" sz="2400" dirty="0">
                <a:latin typeface="Tahoma" pitchFamily="34"/>
                <a:cs typeface="Arial"/>
              </a:rPr>
              <a:t>al del CD-ROM. Este hecho hace que una misma unidad no pueda ser utilizada para leer ambos tipos de discos; sin embargo, la mayoría de los </a:t>
            </a:r>
            <a:r>
              <a:rPr lang="es-ES" sz="2400" b="1" dirty="0">
                <a:latin typeface="Tahoma" pitchFamily="34"/>
                <a:cs typeface="Arial"/>
              </a:rPr>
              <a:t>fabricantes incorporan a sus unidades DVD un segundo </a:t>
            </a:r>
            <a:r>
              <a:rPr lang="es-ES" sz="2400" b="1" dirty="0" smtClean="0">
                <a:latin typeface="Tahoma" pitchFamily="34"/>
                <a:cs typeface="Arial"/>
              </a:rPr>
              <a:t>láser para </a:t>
            </a:r>
            <a:r>
              <a:rPr lang="es-ES" sz="2400" b="1" dirty="0">
                <a:latin typeface="Tahoma" pitchFamily="34"/>
                <a:cs typeface="Arial"/>
              </a:rPr>
              <a:t>leer los CD-ROM.</a:t>
            </a:r>
          </a:p>
          <a:p>
            <a:pPr marL="272880" lvl="0" indent="-272880" hangingPunct="1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400" dirty="0">
              <a:latin typeface="Tahoma" pitchFamily="34"/>
              <a:cs typeface="Arial"/>
            </a:endParaRPr>
          </a:p>
        </p:txBody>
      </p:sp>
      <p:pic>
        <p:nvPicPr>
          <p:cNvPr id="4" name="3 Imagen" descr="150px-DVD_logo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68" y="285728"/>
            <a:ext cx="1428750" cy="92869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866732"/>
          </a:xfrm>
        </p:spPr>
        <p:txBody>
          <a:bodyPr/>
          <a:lstStyle/>
          <a:p>
            <a:pPr>
              <a:buNone/>
            </a:pPr>
            <a:r>
              <a:rPr smtClean="0"/>
              <a:t>GRABADORA de DVD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2571736" y="1857364"/>
            <a:ext cx="3000396" cy="285752"/>
          </a:xfrm>
        </p:spPr>
        <p:txBody>
          <a:bodyPr/>
          <a:lstStyle/>
          <a:p>
            <a:pPr>
              <a:lnSpc>
                <a:spcPts val="3300"/>
              </a:lnSpc>
              <a:buNone/>
            </a:pPr>
            <a:r>
              <a:rPr sz="1800" smtClean="0"/>
              <a:t/>
            </a:r>
            <a:br>
              <a:rPr sz="1800" smtClean="0"/>
            </a:br>
            <a:r>
              <a:rPr sz="1800" smtClean="0"/>
              <a:t/>
            </a:r>
            <a:br>
              <a:rPr sz="1800" smtClean="0"/>
            </a:br>
            <a:r>
              <a:rPr sz="1800" smtClean="0"/>
              <a:t/>
            </a:r>
            <a:br>
              <a:rPr sz="1800" smtClean="0"/>
            </a:br>
            <a:r>
              <a:rPr sz="1800" smtClean="0"/>
              <a:t/>
            </a:r>
            <a:br>
              <a:rPr sz="1800" smtClean="0"/>
            </a:br>
            <a:r>
              <a:rPr sz="2800" b="1" smtClean="0">
                <a:latin typeface="Tahoma" pitchFamily="34"/>
                <a:cs typeface="Arial"/>
              </a:rPr>
              <a:t/>
            </a:r>
            <a:br>
              <a:rPr sz="2800" b="1" smtClean="0">
                <a:latin typeface="Tahoma" pitchFamily="34"/>
                <a:cs typeface="Arial"/>
              </a:rPr>
            </a:br>
            <a:endParaRPr lang="es-ES" dirty="0"/>
          </a:p>
        </p:txBody>
      </p:sp>
      <p:pic>
        <p:nvPicPr>
          <p:cNvPr id="5" name="4 Marcador de contenido" descr="grabadoras-dvd-lg-grabadora-dvd-interna-24x-sata-1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6446" y="-1"/>
            <a:ext cx="3357554" cy="2683291"/>
          </a:xfrm>
        </p:spPr>
      </p:pic>
      <p:pic>
        <p:nvPicPr>
          <p:cNvPr id="7" name="6 Imagen" descr="grab_DVD_velocid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3116"/>
            <a:ext cx="8534400" cy="43434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85720" y="1000108"/>
            <a:ext cx="5143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	Japón (1999 )</a:t>
            </a:r>
          </a:p>
          <a:p>
            <a:r>
              <a:rPr lang="es-ES" sz="2400" dirty="0" smtClean="0"/>
              <a:t>Velocidad : múltiplos de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1350 </a:t>
            </a:r>
            <a:r>
              <a:rPr lang="es-ES" sz="2400" b="1" dirty="0" err="1" smtClean="0">
                <a:latin typeface="Arial" pitchFamily="34" charset="0"/>
                <a:cs typeface="Arial" pitchFamily="34" charset="0"/>
              </a:rPr>
              <a:t>Kbytes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 por segundo</a:t>
            </a:r>
            <a:r>
              <a:rPr lang="es-ES" sz="2400" dirty="0" smtClean="0"/>
              <a:t>.</a:t>
            </a:r>
            <a:endParaRPr lang="es-E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80"/>
            <a:ext cx="8229600" cy="995928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DVD Blue </a:t>
            </a:r>
            <a:r>
              <a:rPr lang="es-ES" dirty="0" err="1" smtClean="0"/>
              <a:t>Ray</a:t>
            </a:r>
            <a:endParaRPr lang="es-E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4520"/>
            <a:ext cx="8472518" cy="4526280"/>
          </a:xfrm>
        </p:spPr>
        <p:txBody>
          <a:bodyPr/>
          <a:lstStyle/>
          <a:p>
            <a:pPr lvl="0"/>
            <a:r>
              <a:rPr lang="es-ES" sz="2800" dirty="0" smtClean="0">
                <a:latin typeface="Tahoma" pitchFamily="34"/>
                <a:cs typeface="Arial"/>
              </a:rPr>
              <a:t>Su lector emplea un láser azul, de menor longitud de onda, que aprovecha mejor el espacio y permite guardar hasta 50 </a:t>
            </a:r>
            <a:r>
              <a:rPr lang="es-ES" sz="2800" dirty="0" err="1" smtClean="0">
                <a:latin typeface="Tahoma" pitchFamily="34"/>
                <a:cs typeface="Arial"/>
              </a:rPr>
              <a:t>Gb</a:t>
            </a:r>
            <a:r>
              <a:rPr lang="es-ES" sz="2800" dirty="0" smtClean="0">
                <a:latin typeface="Tahoma" pitchFamily="34"/>
                <a:cs typeface="Arial"/>
              </a:rPr>
              <a:t> de información: +calidad de video.</a:t>
            </a:r>
          </a:p>
          <a:p>
            <a:endParaRPr lang="es-ES" dirty="0"/>
          </a:p>
        </p:txBody>
      </p:sp>
      <p:pic>
        <p:nvPicPr>
          <p:cNvPr id="5" name="Picture 4" descr="CD_DV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3286124"/>
            <a:ext cx="6399610" cy="35718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4 Marcador de contenido" descr="dvd-7-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7167"/>
            <a:ext cx="9144000" cy="686516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/>
              <a:t>MEMORIAS FLASH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241200" y="2074680"/>
            <a:ext cx="8229600" cy="4389480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 smtClean="0">
                <a:latin typeface="Constantia"/>
              </a:rPr>
              <a:t>Derivada </a:t>
            </a:r>
            <a:r>
              <a:rPr lang="es-ES" sz="2600" dirty="0">
                <a:latin typeface="Constantia"/>
              </a:rPr>
              <a:t>de la memoria </a:t>
            </a:r>
            <a:r>
              <a:rPr lang="es-ES" sz="2600" b="1" dirty="0">
                <a:latin typeface="Constantia"/>
              </a:rPr>
              <a:t>EEPROM</a:t>
            </a:r>
            <a:r>
              <a:rPr lang="es-ES" sz="2600" dirty="0">
                <a:latin typeface="Constantia"/>
              </a:rPr>
              <a:t> (</a:t>
            </a:r>
            <a:r>
              <a:rPr lang="es-ES" sz="2600" i="1" dirty="0" err="1">
                <a:latin typeface="Constantia"/>
              </a:rPr>
              <a:t>Electrically</a:t>
            </a:r>
            <a:r>
              <a:rPr lang="es-ES" sz="2600" i="1" dirty="0">
                <a:latin typeface="Constantia"/>
              </a:rPr>
              <a:t> </a:t>
            </a:r>
            <a:r>
              <a:rPr lang="es-ES" sz="2600" i="1" dirty="0" err="1">
                <a:latin typeface="Constantia"/>
              </a:rPr>
              <a:t>Erasable</a:t>
            </a:r>
            <a:r>
              <a:rPr lang="es-ES" sz="2600" i="1" dirty="0">
                <a:latin typeface="Constantia"/>
              </a:rPr>
              <a:t> </a:t>
            </a:r>
            <a:r>
              <a:rPr lang="es-ES" sz="2600" i="1" dirty="0" err="1">
                <a:latin typeface="Constantia"/>
              </a:rPr>
              <a:t>Programmable</a:t>
            </a:r>
            <a:r>
              <a:rPr lang="es-ES" sz="2600" i="1" dirty="0">
                <a:latin typeface="Constantia"/>
              </a:rPr>
              <a:t> </a:t>
            </a:r>
            <a:r>
              <a:rPr lang="es-ES" sz="2600" i="1" dirty="0" err="1">
                <a:latin typeface="Constantia"/>
              </a:rPr>
              <a:t>Read-Only</a:t>
            </a:r>
            <a:r>
              <a:rPr lang="es-ES" sz="2600" i="1" dirty="0">
                <a:latin typeface="Constantia"/>
              </a:rPr>
              <a:t> </a:t>
            </a:r>
            <a:r>
              <a:rPr lang="es-ES" sz="2600" i="1" dirty="0" err="1">
                <a:latin typeface="Constantia"/>
              </a:rPr>
              <a:t>Memory</a:t>
            </a:r>
            <a:r>
              <a:rPr lang="es-ES" sz="2600" dirty="0">
                <a:latin typeface="Constantia"/>
              </a:rPr>
              <a:t> ; ROM programable y borrada eléctricamente</a:t>
            </a:r>
            <a:r>
              <a:rPr lang="es-ES" sz="2600" dirty="0" smtClean="0">
                <a:latin typeface="Constantia"/>
              </a:rPr>
              <a:t>). </a:t>
            </a:r>
            <a:r>
              <a:rPr lang="es-ES" sz="2600" smtClean="0">
                <a:latin typeface="Constantia"/>
              </a:rPr>
              <a:t>1994</a:t>
            </a:r>
            <a:endParaRPr lang="es-ES" sz="2600" dirty="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 smtClean="0">
                <a:latin typeface="Constantia"/>
              </a:rPr>
              <a:t>Permite </a:t>
            </a:r>
            <a:r>
              <a:rPr lang="es-ES" sz="2600" dirty="0" err="1" smtClean="0">
                <a:latin typeface="Constantia"/>
              </a:rPr>
              <a:t>lect</a:t>
            </a:r>
            <a:r>
              <a:rPr lang="es-ES" sz="2600" dirty="0" smtClean="0">
                <a:latin typeface="Constantia"/>
              </a:rPr>
              <a:t>./</a:t>
            </a:r>
            <a:r>
              <a:rPr lang="es-ES" sz="2600" dirty="0" err="1" smtClean="0">
                <a:latin typeface="Constantia"/>
              </a:rPr>
              <a:t>escr</a:t>
            </a:r>
            <a:r>
              <a:rPr lang="es-ES" sz="2600" dirty="0" smtClean="0">
                <a:latin typeface="Constantia"/>
              </a:rPr>
              <a:t>. de </a:t>
            </a:r>
            <a:r>
              <a:rPr lang="es-ES" sz="2600" b="1" dirty="0">
                <a:latin typeface="Constantia"/>
              </a:rPr>
              <a:t>múltiples</a:t>
            </a:r>
            <a:r>
              <a:rPr lang="es-ES" sz="2600" dirty="0">
                <a:latin typeface="Constantia"/>
              </a:rPr>
              <a:t> posiciones de memoria en la misma operación.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>
                <a:latin typeface="Constantia"/>
              </a:rPr>
              <a:t>Velocidades de funcionamiento muy superiores frente a la </a:t>
            </a:r>
            <a:r>
              <a:rPr lang="es-ES" sz="2600" dirty="0" smtClean="0">
                <a:latin typeface="Constantia"/>
              </a:rPr>
              <a:t>EEPROM, </a:t>
            </a:r>
            <a:r>
              <a:rPr lang="es-ES" sz="2600" dirty="0">
                <a:latin typeface="Constantia"/>
              </a:rPr>
              <a:t>que sólo permitía actuar sobre una única celda de memoria en cada operación </a:t>
            </a:r>
            <a:r>
              <a:rPr lang="es-ES" sz="2600" dirty="0" smtClean="0">
                <a:latin typeface="Constantia"/>
              </a:rPr>
              <a:t>.</a:t>
            </a:r>
            <a:endParaRPr lang="es-ES" sz="2600" dirty="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>
                <a:latin typeface="Constantia"/>
              </a:rPr>
              <a:t>Tecnología </a:t>
            </a:r>
            <a:r>
              <a:rPr lang="es-ES" sz="2600" dirty="0" smtClean="0">
                <a:latin typeface="Constantia"/>
              </a:rPr>
              <a:t>: </a:t>
            </a:r>
            <a:r>
              <a:rPr lang="es-ES" sz="2600" b="1" dirty="0" smtClean="0">
                <a:latin typeface="Constantia"/>
              </a:rPr>
              <a:t>puertas NOR y NAND</a:t>
            </a:r>
            <a:r>
              <a:rPr lang="es-ES" sz="2600" dirty="0" smtClean="0">
                <a:latin typeface="Constantia"/>
              </a:rPr>
              <a:t>.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 err="1" smtClean="0">
                <a:latin typeface="Constantia"/>
              </a:rPr>
              <a:t>Pendrive</a:t>
            </a:r>
            <a:r>
              <a:rPr lang="es-ES" sz="2600" dirty="0" smtClean="0">
                <a:latin typeface="Constantia"/>
              </a:rPr>
              <a:t>  y  SD </a:t>
            </a:r>
            <a:r>
              <a:rPr lang="es-ES" sz="2600" dirty="0" err="1">
                <a:latin typeface="Constantia"/>
              </a:rPr>
              <a:t>card</a:t>
            </a:r>
            <a:r>
              <a:rPr lang="es-ES" sz="2600" dirty="0">
                <a:latin typeface="Constantia"/>
              </a:rPr>
              <a:t>.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600" dirty="0">
              <a:latin typeface="Constantia"/>
            </a:endParaRPr>
          </a:p>
        </p:txBody>
      </p:sp>
      <p:pic>
        <p:nvPicPr>
          <p:cNvPr id="4" name="3 Imagen" descr="flash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53359" y="0"/>
            <a:ext cx="2690640" cy="201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image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698874" y="5214950"/>
            <a:ext cx="2445126" cy="16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0" y="214290"/>
            <a:ext cx="8229600" cy="792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es-ES" sz="4000" dirty="0"/>
              <a:t>DISCO </a:t>
            </a:r>
            <a:r>
              <a:rPr lang="es-ES" sz="4000" b="1" dirty="0" smtClean="0"/>
              <a:t>SSD: </a:t>
            </a:r>
            <a:r>
              <a:rPr lang="es-ES" sz="4000" b="1" dirty="0" smtClean="0">
                <a:hlinkClick r:id="rId3"/>
              </a:rPr>
              <a:t>Unidad de estado sólido</a:t>
            </a:r>
            <a:endParaRPr lang="es-ES" sz="4000" b="1" dirty="0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0" y="1000108"/>
            <a:ext cx="6572264" cy="5643602"/>
          </a:xfrm>
        </p:spPr>
        <p:txBody>
          <a:bodyPr lIns="91440" tIns="45720" rIns="91440" bIns="4572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b="1" dirty="0" smtClean="0">
                <a:latin typeface="Constantia"/>
              </a:rPr>
              <a:t>SSD</a:t>
            </a:r>
            <a:r>
              <a:rPr lang="es-ES" sz="2600" dirty="0" smtClean="0">
                <a:latin typeface="Constantia"/>
              </a:rPr>
              <a:t> </a:t>
            </a:r>
            <a:r>
              <a:rPr lang="es-ES" sz="2600" dirty="0">
                <a:latin typeface="Constantia"/>
              </a:rPr>
              <a:t>(</a:t>
            </a:r>
            <a:r>
              <a:rPr lang="es-ES" sz="2600" dirty="0" err="1">
                <a:latin typeface="Constantia"/>
              </a:rPr>
              <a:t>Solid-State</a:t>
            </a:r>
            <a:r>
              <a:rPr lang="es-ES" sz="2600" dirty="0">
                <a:latin typeface="Constantia"/>
              </a:rPr>
              <a:t> Drive) </a:t>
            </a:r>
            <a:r>
              <a:rPr lang="es-ES" sz="2600" dirty="0" smtClean="0">
                <a:latin typeface="Constantia"/>
              </a:rPr>
              <a:t>Utiliza </a:t>
            </a:r>
            <a:r>
              <a:rPr lang="es-ES" sz="2600" b="1" dirty="0">
                <a:latin typeface="Constantia"/>
              </a:rPr>
              <a:t>memoria de semiconductores de estado sólido </a:t>
            </a:r>
            <a:r>
              <a:rPr lang="es-ES" sz="2600" dirty="0">
                <a:latin typeface="Constantia"/>
              </a:rPr>
              <a:t>para almacenar la </a:t>
            </a:r>
            <a:r>
              <a:rPr lang="es-ES" sz="2600" dirty="0" err="1" smtClean="0">
                <a:latin typeface="Constantia"/>
              </a:rPr>
              <a:t>inf</a:t>
            </a:r>
            <a:r>
              <a:rPr lang="es-ES" sz="2600" smtClean="0">
                <a:latin typeface="Constantia"/>
              </a:rPr>
              <a:t>. VENTAJAS</a:t>
            </a:r>
            <a:r>
              <a:rPr lang="es-ES" sz="2600" dirty="0">
                <a:latin typeface="Constantia"/>
              </a:rPr>
              <a:t>:</a:t>
            </a:r>
          </a:p>
          <a:p>
            <a:pPr marL="639720" lvl="1" indent="-246240" hangingPunct="1"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b="1" dirty="0">
                <a:latin typeface="Constantia"/>
              </a:rPr>
              <a:t>muy </a:t>
            </a:r>
            <a:r>
              <a:rPr lang="es-ES" sz="2400" b="1" dirty="0" smtClean="0">
                <a:latin typeface="Constantia"/>
              </a:rPr>
              <a:t>rápidos (</a:t>
            </a:r>
            <a:r>
              <a:rPr lang="es-ES" sz="2400" b="1" dirty="0" err="1" smtClean="0">
                <a:latin typeface="Constantia"/>
              </a:rPr>
              <a:t>vel.l</a:t>
            </a:r>
            <a:r>
              <a:rPr lang="es-ES" sz="2400" b="1" dirty="0" smtClean="0">
                <a:latin typeface="Constantia"/>
              </a:rPr>
              <a:t>/e </a:t>
            </a:r>
            <a:r>
              <a:rPr lang="en-US" sz="2400" dirty="0" smtClean="0"/>
              <a:t>545 MB/s</a:t>
            </a:r>
            <a:r>
              <a:rPr lang="es-ES" sz="2400" dirty="0" smtClean="0">
                <a:latin typeface="Constantia"/>
              </a:rPr>
              <a:t>, </a:t>
            </a:r>
            <a:r>
              <a:rPr lang="es-ES" sz="2400" b="1" dirty="0" smtClean="0">
                <a:latin typeface="Constantia"/>
              </a:rPr>
              <a:t>muy </a:t>
            </a:r>
            <a:r>
              <a:rPr lang="es-ES" sz="2400" b="1" dirty="0">
                <a:latin typeface="Constantia"/>
              </a:rPr>
              <a:t>fiables, resistentes,</a:t>
            </a:r>
          </a:p>
          <a:p>
            <a:pPr marL="639720" lvl="1" indent="-246240" hangingPunct="1">
              <a:spcBef>
                <a:spcPts val="601"/>
              </a:spcBef>
              <a:spcAft>
                <a:spcPts val="0"/>
              </a:spcAft>
              <a:buSzPct val="85000"/>
              <a:buFont typeface="Wingdings 2" pitchFamily="18"/>
              <a:buChar char=""/>
            </a:pPr>
            <a:r>
              <a:rPr lang="es-ES" sz="2400" b="1" dirty="0">
                <a:latin typeface="Constantia"/>
              </a:rPr>
              <a:t>menor ruido</a:t>
            </a:r>
            <a:r>
              <a:rPr lang="es-ES" sz="2400" dirty="0">
                <a:latin typeface="Constantia"/>
              </a:rPr>
              <a:t> </a:t>
            </a:r>
            <a:r>
              <a:rPr lang="es-ES" sz="2400" dirty="0" smtClean="0">
                <a:latin typeface="Constantia"/>
              </a:rPr>
              <a:t>y físicamente </a:t>
            </a:r>
            <a:r>
              <a:rPr lang="es-ES" sz="2400" b="1" dirty="0">
                <a:latin typeface="Constantia"/>
              </a:rPr>
              <a:t>duradero</a:t>
            </a:r>
            <a:r>
              <a:rPr lang="es-ES" sz="2400" dirty="0">
                <a:latin typeface="Constantia"/>
              </a:rPr>
              <a:t>s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 smtClean="0">
                <a:latin typeface="Constantia"/>
              </a:rPr>
              <a:t>INCONV: </a:t>
            </a:r>
            <a:r>
              <a:rPr lang="es-ES" sz="2600" b="1" dirty="0">
                <a:latin typeface="Constantia"/>
              </a:rPr>
              <a:t>alto coste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lang="es-ES" sz="2600" dirty="0">
                <a:latin typeface="Constantia"/>
              </a:rPr>
              <a:t>Puertos: </a:t>
            </a:r>
            <a:r>
              <a:rPr lang="es-ES" sz="2600" b="1" dirty="0">
                <a:latin typeface="Constantia"/>
              </a:rPr>
              <a:t>PCI Express o </a:t>
            </a:r>
            <a:r>
              <a:rPr lang="es-ES" sz="2600" b="1" dirty="0" smtClean="0">
                <a:latin typeface="Constantia"/>
              </a:rPr>
              <a:t>SATA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600" b="1" smtClean="0">
                <a:latin typeface="Constantia"/>
              </a:rPr>
              <a:t>Velocidad de L/E secuencial: 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None/>
            </a:pPr>
            <a:r>
              <a:rPr sz="2600" b="1" smtClean="0">
                <a:latin typeface="Constantia"/>
              </a:rPr>
              <a:t>            hasta 1600 MB/s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600" b="1" smtClean="0">
                <a:latin typeface="Constantia"/>
              </a:rPr>
              <a:t>Capacidad: 120GB, 240GB, 480GB</a:t>
            </a:r>
            <a:r>
              <a:rPr lang="es-ES" sz="2600" b="1" dirty="0" smtClean="0">
                <a:latin typeface="Constantia"/>
              </a:rPr>
              <a:t>…</a:t>
            </a: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r>
              <a:rPr sz="2800" b="1" smtClean="0"/>
              <a:t>hasta diez veces más rápidos</a:t>
            </a:r>
            <a:r>
              <a:rPr sz="2800" smtClean="0"/>
              <a:t> que los HDD</a:t>
            </a:r>
            <a:endParaRPr sz="2600" b="1" smtClean="0">
              <a:latin typeface="Constantia"/>
            </a:endParaRPr>
          </a:p>
          <a:p>
            <a:pPr marL="272880" lvl="0" indent="-272880" hangingPunct="1">
              <a:spcBef>
                <a:spcPts val="601"/>
              </a:spcBef>
              <a:spcAft>
                <a:spcPts val="0"/>
              </a:spcAft>
              <a:buSzPct val="95000"/>
              <a:buFont typeface="Wingdings 2" pitchFamily="18"/>
              <a:buChar char=""/>
            </a:pPr>
            <a:endParaRPr lang="es-ES" sz="2600" b="1" dirty="0">
              <a:latin typeface="Constantia"/>
            </a:endParaRPr>
          </a:p>
        </p:txBody>
      </p:sp>
      <p:pic>
        <p:nvPicPr>
          <p:cNvPr id="4" name="3 Imagen" descr="SAMSUNG_SSD_250GB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215042" y="2857496"/>
            <a:ext cx="2928958" cy="2928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ssd10101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182" y="1214422"/>
            <a:ext cx="2946818" cy="178595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6643702" y="592933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hlinkClick r:id="rId6"/>
              </a:rPr>
              <a:t>video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mtClean="0"/>
              <a:t>DISCOS SSD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mtClean="0">
                <a:solidFill>
                  <a:schemeClr val="tx1"/>
                </a:solidFill>
                <a:hlinkClick r:id="rId2"/>
              </a:rPr>
              <a:t>FABRICACION: https://www.youtube.com/watch?v=xgVdzPj-BN8</a:t>
            </a:r>
            <a:endParaRPr smtClean="0">
              <a:solidFill>
                <a:schemeClr val="tx1"/>
              </a:solidFill>
            </a:endParaRPr>
          </a:p>
          <a:p>
            <a:r>
              <a:rPr smtClean="0">
                <a:solidFill>
                  <a:schemeClr val="tx1"/>
                </a:solidFill>
                <a:hlinkClick r:id="rId3"/>
              </a:rPr>
              <a:t>FUNCIONAMIENTO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444543" y="3244334"/>
            <a:ext cx="225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545 MB/s y 525 MB/s.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285721" y="0"/>
          <a:ext cx="8858280" cy="6858000"/>
        </p:xfrm>
        <a:graphic>
          <a:graphicData uri="http://schemas.openxmlformats.org/drawingml/2006/table">
            <a:tbl>
              <a:tblPr/>
              <a:tblGrid>
                <a:gridCol w="1615605"/>
                <a:gridCol w="2027732"/>
                <a:gridCol w="5214943"/>
              </a:tblGrid>
              <a:tr h="47791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1225"/>
                        </a:spcBef>
                        <a:spcAft>
                          <a:spcPts val="1225"/>
                        </a:spcAft>
                      </a:pPr>
                      <a:r>
                        <a:rPr lang="es-ES" sz="1400" b="1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PRINCIPALES VENTAJAS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80B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SSD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80B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HDD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80B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74896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CAPACIDAD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80B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En general entre 256 GB y 4 TB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80B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En general entre 1 y 10 TB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80B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7910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CONSUMO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Menor consumo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Mayor consumo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7910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COSTE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Bastante más caros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Mucho más económicos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74896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RUIDO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Más silencioso por no tener partes móviles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Algo más ruidoso por tener partes móviles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4896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VIBRACIONES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No vibra por no tener partes móviles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El giro de sus discos puede provocar leves </a:t>
                      </a:r>
                      <a:r>
                        <a:rPr lang="es-ES" sz="1400" b="1" dirty="0" err="1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vibracioness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7910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FRAGMENTACIÓN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No tiene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Puede darse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1880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DURABILIDAD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Sus celdas pueden reescribirse un número limitado de veces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Con partes mecánicas que pueden dañarse con movimientos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4896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TIEMPO DE ARRANQUE DE SO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7 segundos</a:t>
                      </a:r>
                      <a:endParaRPr lang="es-E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16 segundos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4896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cap="all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TRANSFERENCIA DE DATOS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En general, </a:t>
                      </a:r>
                      <a:r>
                        <a:rPr lang="es-ES" sz="1400" b="1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entre 200 y 550 MB/s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En general </a:t>
                      </a:r>
                      <a:r>
                        <a:rPr lang="es-ES" sz="1400" b="1" dirty="0">
                          <a:solidFill>
                            <a:srgbClr val="333333"/>
                          </a:solidFill>
                          <a:latin typeface="Segoe UI"/>
                          <a:ea typeface="Times New Roman"/>
                          <a:cs typeface="Times New Roman"/>
                        </a:rPr>
                        <a:t>entre 50 y 150 MB/s</a:t>
                      </a:r>
                      <a:endParaRPr lang="es-E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633" marR="69633" marT="69633" marB="696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>
              <a:buNone/>
            </a:pPr>
            <a:r>
              <a:rPr smtClean="0"/>
              <a:t>POSTURA CORRECTA</a:t>
            </a:r>
            <a:endParaRPr lang="es-ES" dirty="0"/>
          </a:p>
        </p:txBody>
      </p:sp>
      <p:pic>
        <p:nvPicPr>
          <p:cNvPr id="5" name="4 Marcador de contenido" descr="postura-correcta-trabajo-ordenador-contufamili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18323"/>
            <a:ext cx="5715008" cy="5739677"/>
          </a:xfrm>
        </p:spPr>
      </p:pic>
      <p:sp>
        <p:nvSpPr>
          <p:cNvPr id="6" name="5 CuadroTexto"/>
          <p:cNvSpPr txBox="1"/>
          <p:nvPr/>
        </p:nvSpPr>
        <p:spPr>
          <a:xfrm>
            <a:off x="6000760" y="1428736"/>
            <a:ext cx="31432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Lumbares apoyadas.</a:t>
            </a:r>
          </a:p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Espalda recta</a:t>
            </a:r>
            <a:br>
              <a:rPr lang="es-ES" sz="2400" dirty="0" smtClean="0">
                <a:latin typeface="Arial" pitchFamily="34" charset="0"/>
                <a:cs typeface="Arial" pitchFamily="34" charset="0"/>
              </a:rPr>
            </a:br>
            <a:r>
              <a:rPr lang="es-E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2400" dirty="0" smtClean="0">
                <a:latin typeface="Arial" pitchFamily="34" charset="0"/>
                <a:cs typeface="Arial" pitchFamily="34" charset="0"/>
              </a:rPr>
            </a:br>
            <a:r>
              <a:rPr lang="es-ES" sz="2400" dirty="0" smtClean="0">
                <a:latin typeface="Arial" pitchFamily="34" charset="0"/>
                <a:cs typeface="Arial" pitchFamily="34" charset="0"/>
              </a:rPr>
              <a:t>Codos rectos y pegados al cuerpo.</a:t>
            </a:r>
            <a:br>
              <a:rPr lang="es-ES" sz="2400" dirty="0" smtClean="0">
                <a:latin typeface="Arial" pitchFamily="34" charset="0"/>
                <a:cs typeface="Arial" pitchFamily="34" charset="0"/>
              </a:rPr>
            </a:br>
            <a:r>
              <a:rPr lang="es-E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2400" dirty="0" smtClean="0">
                <a:latin typeface="Arial" pitchFamily="34" charset="0"/>
                <a:cs typeface="Arial" pitchFamily="34" charset="0"/>
              </a:rPr>
            </a:br>
            <a:r>
              <a:rPr lang="es-ES" sz="2400" dirty="0" smtClean="0">
                <a:latin typeface="Arial" pitchFamily="34" charset="0"/>
                <a:cs typeface="Arial" pitchFamily="34" charset="0"/>
              </a:rPr>
              <a:t>Pantalla frente a ojos.</a:t>
            </a:r>
            <a:br>
              <a:rPr lang="es-ES" sz="2400" dirty="0" smtClean="0">
                <a:latin typeface="Arial" pitchFamily="34" charset="0"/>
                <a:cs typeface="Arial" pitchFamily="34" charset="0"/>
              </a:rPr>
            </a:br>
            <a:r>
              <a:rPr lang="es-ES" sz="2400" dirty="0" smtClean="0">
                <a:latin typeface="Arial" pitchFamily="34" charset="0"/>
                <a:cs typeface="Arial" pitchFamily="34" charset="0"/>
              </a:rPr>
              <a:t>Cabeza recta</a:t>
            </a:r>
            <a:br>
              <a:rPr lang="es-ES" sz="2400" dirty="0" smtClean="0">
                <a:latin typeface="Arial" pitchFamily="34" charset="0"/>
                <a:cs typeface="Arial" pitchFamily="34" charset="0"/>
              </a:rPr>
            </a:br>
            <a:r>
              <a:rPr lang="es-ES" sz="2400" dirty="0" smtClean="0">
                <a:latin typeface="Arial" pitchFamily="34" charset="0"/>
                <a:cs typeface="Arial" pitchFamily="34" charset="0"/>
              </a:rPr>
              <a:t>Hombros relajados</a:t>
            </a:r>
          </a:p>
          <a:p>
            <a:r>
              <a:rPr lang="es-ES" sz="2400" smtClean="0">
                <a:latin typeface="Arial" pitchFamily="34" charset="0"/>
                <a:cs typeface="Arial" pitchFamily="34" charset="0"/>
              </a:rPr>
              <a:t>Brazos en 90º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929322" y="5500702"/>
            <a:ext cx="2071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hlinkClick r:id="rId3"/>
              </a:rPr>
              <a:t>Video 1</a:t>
            </a:r>
            <a:endParaRPr lang="es-ES" dirty="0" smtClean="0"/>
          </a:p>
          <a:p>
            <a:r>
              <a:rPr lang="es-ES" dirty="0" smtClean="0">
                <a:hlinkClick r:id="rId4"/>
              </a:rPr>
              <a:t>Video 2</a:t>
            </a:r>
            <a:endParaRPr lang="es-ES" dirty="0" smtClean="0"/>
          </a:p>
          <a:p>
            <a:r>
              <a:rPr lang="es-ES" dirty="0" smtClean="0">
                <a:hlinkClick r:id="rId5"/>
              </a:rPr>
              <a:t>Video ESO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857496"/>
            <a:ext cx="7772400" cy="1362600"/>
          </a:xfrm>
        </p:spPr>
        <p:txBody>
          <a:bodyPr/>
          <a:lstStyle/>
          <a:p>
            <a:pPr algn="ctr">
              <a:buNone/>
            </a:pPr>
            <a:r>
              <a:rPr smtClean="0"/>
              <a:t>10 CLAVES PARA USAR INTERNET CON SEGURIDAD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2910" y="4786322"/>
            <a:ext cx="7772400" cy="1509839"/>
          </a:xfrm>
        </p:spPr>
        <p:txBody>
          <a:bodyPr/>
          <a:lstStyle/>
          <a:p>
            <a:r>
              <a:rPr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VIDEO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uj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2203</TotalTime>
  <Words>2274</Words>
  <Application>Microsoft Office PowerPoint</Application>
  <PresentationFormat>On-screen Show (4:3)</PresentationFormat>
  <Paragraphs>387</Paragraphs>
  <Slides>90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1" baseType="lpstr">
      <vt:lpstr>Flujo</vt:lpstr>
      <vt:lpstr>PERIFÉRICOS</vt:lpstr>
      <vt:lpstr>PERIFÉRICOS. CONCEPTO</vt:lpstr>
      <vt:lpstr>Slide 3</vt:lpstr>
      <vt:lpstr>PERIFÉRICOS DE ENTRADA</vt:lpstr>
      <vt:lpstr>TECLADO</vt:lpstr>
      <vt:lpstr>PARTES DEL TECLADO</vt:lpstr>
      <vt:lpstr>FUNCIONAMIENTO TECLADO</vt:lpstr>
      <vt:lpstr> Chip microcontrolador  Matriz de contactos</vt:lpstr>
      <vt:lpstr>TIPOS DE TECLADOS</vt:lpstr>
      <vt:lpstr>Slide 10</vt:lpstr>
      <vt:lpstr>RATÓN (mouse)</vt:lpstr>
      <vt:lpstr>TIPOS DE RATONES</vt:lpstr>
      <vt:lpstr>TRACKBALL</vt:lpstr>
      <vt:lpstr>TRACKBALL</vt:lpstr>
      <vt:lpstr>FUNC. RATÓN ÓPTICO Y LÁSER</vt:lpstr>
      <vt:lpstr>FUNC. RATON ÓPTICO</vt:lpstr>
      <vt:lpstr>EL PUERTO USB: Plug&amp;Play</vt:lpstr>
      <vt:lpstr>EL ESCÁNER</vt:lpstr>
      <vt:lpstr>Tipos de  Escaner</vt:lpstr>
      <vt:lpstr>FUNCIONAMIENTO SCANNER</vt:lpstr>
      <vt:lpstr>PERIFÉRICOS DE SALIDA</vt:lpstr>
      <vt:lpstr>MONITOR O PANTALLA</vt:lpstr>
      <vt:lpstr>PARÁMETROS DEL MONITOR</vt:lpstr>
      <vt:lpstr>TAMAÑO EN PULGADAS</vt:lpstr>
      <vt:lpstr>RESOLUCIÓN (píxels)</vt:lpstr>
      <vt:lpstr>Slide 26</vt:lpstr>
      <vt:lpstr>RELACIÓN DE ASPECTO</vt:lpstr>
      <vt:lpstr>ÁNGULO DE VISIÓN: vert. y horiz.</vt:lpstr>
      <vt:lpstr>ÁNGULO DE VISIÓN: vert. y horiz.</vt:lpstr>
      <vt:lpstr>CONEXIONES DE VIDEO</vt:lpstr>
      <vt:lpstr>Slide 31</vt:lpstr>
      <vt:lpstr>TECNOLOGÍAS DE PANTALLAS:</vt:lpstr>
      <vt:lpstr>Monitor LCD: Panel de cristal líquido</vt:lpstr>
      <vt:lpstr>LCD</vt:lpstr>
      <vt:lpstr>Ventajas monitor LCD:</vt:lpstr>
      <vt:lpstr>QLED Puntos cuánticos</vt:lpstr>
      <vt:lpstr>Puntos cuánticos</vt:lpstr>
      <vt:lpstr>Tecnología QLED</vt:lpstr>
      <vt:lpstr>Monitor OLED</vt:lpstr>
      <vt:lpstr>Pantallas curvas</vt:lpstr>
      <vt:lpstr>Monitor de Plasma</vt:lpstr>
      <vt:lpstr>Artículo sobre pantallas LCD, OLED Y QLED</vt:lpstr>
      <vt:lpstr>PANTALLAS  4K</vt:lpstr>
      <vt:lpstr>PANTALLAS  8K</vt:lpstr>
      <vt:lpstr>IMPRESORAS</vt:lpstr>
      <vt:lpstr>IMPRESORA DE INYECCIÓN DE TINTA</vt:lpstr>
      <vt:lpstr>IMPRESORA DE INYECCIÓN</vt:lpstr>
      <vt:lpstr>INYECCIÓN DE TINTA</vt:lpstr>
      <vt:lpstr>Inyección de tinta</vt:lpstr>
      <vt:lpstr>Inyección de tinta</vt:lpstr>
      <vt:lpstr>Inyección de tinta</vt:lpstr>
      <vt:lpstr>Inyección de tinta        Video</vt:lpstr>
      <vt:lpstr>IMPRESORAS LÁSER</vt:lpstr>
      <vt:lpstr>PARTES IMPR. LÁSER</vt:lpstr>
      <vt:lpstr>Slide 55</vt:lpstr>
      <vt:lpstr>Impresora láser  (video)</vt:lpstr>
      <vt:lpstr>Impresora láser</vt:lpstr>
      <vt:lpstr>Impresora láser</vt:lpstr>
      <vt:lpstr>Impresora láser</vt:lpstr>
      <vt:lpstr>Impresora láser</vt:lpstr>
      <vt:lpstr>Impresora láser</vt:lpstr>
      <vt:lpstr>Impresora LÁSER</vt:lpstr>
      <vt:lpstr>IMPRESORA DE SUBLIMACIÓN</vt:lpstr>
      <vt:lpstr>IMPRESORA TÉRMICA</vt:lpstr>
      <vt:lpstr>PARÁMETROS DE LAS IMPRESORAS</vt:lpstr>
      <vt:lpstr>PLOTER</vt:lpstr>
      <vt:lpstr>IMPRESORA 3D  (video)</vt:lpstr>
      <vt:lpstr>MEMORIA MASIVA</vt:lpstr>
      <vt:lpstr>DISCOS MAGNÉTICOS: EL DISCO DURO (HDD)</vt:lpstr>
      <vt:lpstr>Partes del DISCO DURO</vt:lpstr>
      <vt:lpstr>PARTES DEL DISCO DURO</vt:lpstr>
      <vt:lpstr>LATENCIA</vt:lpstr>
      <vt:lpstr>TASA DE TRANSFERENCIA</vt:lpstr>
      <vt:lpstr>MBR: Master Boot Record (sector  0, pista 0) Cluster: mismo sector en todos los discos. Tiempo de respuesta: Revoluciones: 72000rpm</vt:lpstr>
      <vt:lpstr>CLUSTER </vt:lpstr>
      <vt:lpstr>EL DISCO DURO     video</vt:lpstr>
      <vt:lpstr>DISCOS ÓPTICOS: CD-ROM</vt:lpstr>
      <vt:lpstr>EL CD-ROM:PARÁMETROS</vt:lpstr>
      <vt:lpstr>CD-ROM</vt:lpstr>
      <vt:lpstr>LECTORA y GRABADORA  DE CD's</vt:lpstr>
      <vt:lpstr>DISCOS OPTICOS: DVD</vt:lpstr>
      <vt:lpstr>GRABADORA de DVD</vt:lpstr>
      <vt:lpstr>DVD Blue Ray</vt:lpstr>
      <vt:lpstr>Slide 84</vt:lpstr>
      <vt:lpstr>MEMORIAS FLASH</vt:lpstr>
      <vt:lpstr>DISCO SSD: Unidad de estado sólido</vt:lpstr>
      <vt:lpstr>DISCOS SSD</vt:lpstr>
      <vt:lpstr>Slide 88</vt:lpstr>
      <vt:lpstr>POSTURA CORRECTA</vt:lpstr>
      <vt:lpstr>10 CLAVES PARA USAR INTERNET CON SEGURIDAD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PERIFÉRICOS</dc:title>
  <dc:creator>Administrator</dc:creator>
  <cp:lastModifiedBy>Maite</cp:lastModifiedBy>
  <cp:revision>189</cp:revision>
  <dcterms:created xsi:type="dcterms:W3CDTF">2008-09-20T09:48:24Z</dcterms:created>
  <dcterms:modified xsi:type="dcterms:W3CDTF">2019-10-13T07:52:17Z</dcterms:modified>
</cp:coreProperties>
</file>